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0"/>
  </p:notesMasterIdLst>
  <p:sldIdLst>
    <p:sldId id="274" r:id="rId2"/>
    <p:sldId id="268" r:id="rId3"/>
    <p:sldId id="264" r:id="rId4"/>
    <p:sldId id="270" r:id="rId5"/>
    <p:sldId id="275" r:id="rId6"/>
    <p:sldId id="276" r:id="rId7"/>
    <p:sldId id="272" r:id="rId8"/>
    <p:sldId id="258" r:id="rId9"/>
    <p:sldId id="297" r:id="rId10"/>
    <p:sldId id="299" r:id="rId11"/>
    <p:sldId id="298" r:id="rId12"/>
    <p:sldId id="290" r:id="rId13"/>
    <p:sldId id="285" r:id="rId14"/>
    <p:sldId id="293" r:id="rId15"/>
    <p:sldId id="304" r:id="rId16"/>
    <p:sldId id="305" r:id="rId17"/>
    <p:sldId id="306" r:id="rId18"/>
    <p:sldId id="307" r:id="rId19"/>
    <p:sldId id="287" r:id="rId20"/>
    <p:sldId id="288" r:id="rId21"/>
    <p:sldId id="289" r:id="rId22"/>
    <p:sldId id="286" r:id="rId23"/>
    <p:sldId id="310" r:id="rId24"/>
    <p:sldId id="308" r:id="rId25"/>
    <p:sldId id="309" r:id="rId26"/>
    <p:sldId id="311" r:id="rId27"/>
    <p:sldId id="283" r:id="rId28"/>
    <p:sldId id="312" r:id="rId29"/>
    <p:sldId id="313" r:id="rId30"/>
    <p:sldId id="301" r:id="rId31"/>
    <p:sldId id="300" r:id="rId32"/>
    <p:sldId id="291" r:id="rId33"/>
    <p:sldId id="292" r:id="rId34"/>
    <p:sldId id="295" r:id="rId35"/>
    <p:sldId id="296" r:id="rId36"/>
    <p:sldId id="284" r:id="rId37"/>
    <p:sldId id="277" r:id="rId38"/>
    <p:sldId id="278" r:id="rId39"/>
    <p:sldId id="279" r:id="rId40"/>
    <p:sldId id="317" r:id="rId41"/>
    <p:sldId id="316" r:id="rId42"/>
    <p:sldId id="318" r:id="rId43"/>
    <p:sldId id="282" r:id="rId44"/>
    <p:sldId id="281" r:id="rId45"/>
    <p:sldId id="280" r:id="rId46"/>
    <p:sldId id="314" r:id="rId47"/>
    <p:sldId id="315" r:id="rId48"/>
    <p:sldId id="31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4" autoAdjust="0"/>
    <p:restoredTop sz="94660"/>
  </p:normalViewPr>
  <p:slideViewPr>
    <p:cSldViewPr>
      <p:cViewPr varScale="1">
        <p:scale>
          <a:sx n="95" d="100"/>
          <a:sy n="95" d="100"/>
        </p:scale>
        <p:origin x="-1085" y="-8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2923"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5C7BF5-49B2-418D-B6CF-710C41753357}" type="datetimeFigureOut">
              <a:rPr lang="en-US" smtClean="0"/>
              <a:t>10/20/2015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BC779C-614D-4044-88A0-1D3E2F4778B1}" type="slidenum">
              <a:rPr lang="en-US" smtClean="0"/>
              <a:t>‹#›</a:t>
            </a:fld>
            <a:endParaRPr lang="en-US"/>
          </a:p>
        </p:txBody>
      </p:sp>
    </p:spTree>
    <p:extLst>
      <p:ext uri="{BB962C8B-B14F-4D97-AF65-F5344CB8AC3E}">
        <p14:creationId xmlns:p14="http://schemas.microsoft.com/office/powerpoint/2010/main" val="2356500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BC779C-614D-4044-88A0-1D3E2F4778B1}" type="slidenum">
              <a:rPr lang="en-US" smtClean="0"/>
              <a:t>13</a:t>
            </a:fld>
            <a:endParaRPr lang="en-US"/>
          </a:p>
        </p:txBody>
      </p:sp>
    </p:spTree>
    <p:extLst>
      <p:ext uri="{BB962C8B-B14F-4D97-AF65-F5344CB8AC3E}">
        <p14:creationId xmlns:p14="http://schemas.microsoft.com/office/powerpoint/2010/main" val="143581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2887F4-06D8-44EB-8393-ABA6931385BB}"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2541957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887F4-06D8-44EB-8393-ABA6931385BB}"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174980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887F4-06D8-44EB-8393-ABA6931385BB}"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634537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887F4-06D8-44EB-8393-ABA6931385BB}"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327956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2887F4-06D8-44EB-8393-ABA6931385BB}"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302514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2887F4-06D8-44EB-8393-ABA6931385BB}"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401238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2887F4-06D8-44EB-8393-ABA6931385BB}" type="datetimeFigureOut">
              <a:rPr lang="en-US" smtClean="0"/>
              <a:t>10/20/2015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2054394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2887F4-06D8-44EB-8393-ABA6931385BB}" type="datetimeFigureOut">
              <a:rPr lang="en-US" smtClean="0"/>
              <a:t>10/20/2015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4214475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887F4-06D8-44EB-8393-ABA6931385BB}" type="datetimeFigureOut">
              <a:rPr lang="en-US" smtClean="0"/>
              <a:t>10/20/2015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278149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887F4-06D8-44EB-8393-ABA6931385BB}"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426067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887F4-06D8-44EB-8393-ABA6931385BB}"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45BC6-5C17-4FFD-AF3D-37D278ECF83C}" type="slidenum">
              <a:rPr lang="en-US" smtClean="0"/>
              <a:t>‹#›</a:t>
            </a:fld>
            <a:endParaRPr lang="en-US"/>
          </a:p>
        </p:txBody>
      </p:sp>
    </p:spTree>
    <p:extLst>
      <p:ext uri="{BB962C8B-B14F-4D97-AF65-F5344CB8AC3E}">
        <p14:creationId xmlns:p14="http://schemas.microsoft.com/office/powerpoint/2010/main" val="278319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887F4-06D8-44EB-8393-ABA6931385BB}" type="datetimeFigureOut">
              <a:rPr lang="en-US" smtClean="0"/>
              <a:t>10/20/2015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45BC6-5C17-4FFD-AF3D-37D278ECF83C}" type="slidenum">
              <a:rPr lang="en-US" smtClean="0"/>
              <a:t>‹#›</a:t>
            </a:fld>
            <a:endParaRPr lang="en-US"/>
          </a:p>
        </p:txBody>
      </p:sp>
    </p:spTree>
    <p:extLst>
      <p:ext uri="{BB962C8B-B14F-4D97-AF65-F5344CB8AC3E}">
        <p14:creationId xmlns:p14="http://schemas.microsoft.com/office/powerpoint/2010/main" val="73661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www.cloudflare.com/" TargetMode="External"/><Relationship Id="rId13" Type="http://schemas.openxmlformats.org/officeDocument/2006/relationships/hyperlink" Target="https://duckduckgo.com/" TargetMode="External"/><Relationship Id="rId18" Type="http://schemas.openxmlformats.org/officeDocument/2006/relationships/hyperlink" Target="https://freedom.press/" TargetMode="External"/><Relationship Id="rId26" Type="http://schemas.openxmlformats.org/officeDocument/2006/relationships/hyperlink" Target="http://www.libertycoalition.net/" TargetMode="External"/><Relationship Id="rId3" Type="http://schemas.openxmlformats.org/officeDocument/2006/relationships/hyperlink" Target="https://www.aclu.org/" TargetMode="External"/><Relationship Id="rId21" Type="http://schemas.openxmlformats.org/officeDocument/2006/relationships/hyperlink" Target="https://www.globalnetworkinitiative.org/" TargetMode="External"/><Relationship Id="rId7" Type="http://schemas.openxmlformats.org/officeDocument/2006/relationships/hyperlink" Target="http://financialprivacy.org/" TargetMode="External"/><Relationship Id="rId12" Type="http://schemas.openxmlformats.org/officeDocument/2006/relationships/hyperlink" Target="https://www.dropbox.com/" TargetMode="External"/><Relationship Id="rId17" Type="http://schemas.openxmlformats.org/officeDocument/2006/relationships/hyperlink" Target="https://www.freepress.net/" TargetMode="External"/><Relationship Id="rId25" Type="http://schemas.openxmlformats.org/officeDocument/2006/relationships/hyperlink" Target="https://www.i2coalition.com/" TargetMode="External"/><Relationship Id="rId2" Type="http://schemas.openxmlformats.org/officeDocument/2006/relationships/hyperlink" Target="http://www.ala.org/" TargetMode="External"/><Relationship Id="rId16" Type="http://schemas.openxmlformats.org/officeDocument/2006/relationships/hyperlink" Target="https://www.fightforthefuture.org/" TargetMode="External"/><Relationship Id="rId20" Type="http://schemas.openxmlformats.org/officeDocument/2006/relationships/hyperlink" Target="https://www.hrw.org/" TargetMode="External"/><Relationship Id="rId29" Type="http://schemas.openxmlformats.org/officeDocument/2006/relationships/hyperlink" Target="https://www.accessnow.org/" TargetMode="External"/><Relationship Id="rId1" Type="http://schemas.openxmlformats.org/officeDocument/2006/relationships/slideLayout" Target="../slideLayouts/slideLayout7.xml"/><Relationship Id="rId6" Type="http://schemas.openxmlformats.org/officeDocument/2006/relationships/hyperlink" Target="https://www.cpj.org/" TargetMode="External"/><Relationship Id="rId11" Type="http://schemas.openxmlformats.org/officeDocument/2006/relationships/hyperlink" Target="https://demandprogress.org/" TargetMode="External"/><Relationship Id="rId24" Type="http://schemas.openxmlformats.org/officeDocument/2006/relationships/hyperlink" Target="http://internetassociation.org/" TargetMode="External"/><Relationship Id="rId5" Type="http://schemas.openxmlformats.org/officeDocument/2006/relationships/hyperlink" Target="https://www.cdt.org/" TargetMode="External"/><Relationship Id="rId15" Type="http://schemas.openxmlformats.org/officeDocument/2006/relationships/hyperlink" Target="http://engine.is/" TargetMode="External"/><Relationship Id="rId23" Type="http://schemas.openxmlformats.org/officeDocument/2006/relationships/hyperlink" Target="https://archive.org/" TargetMode="External"/><Relationship Id="rId28" Type="http://schemas.openxmlformats.org/officeDocument/2006/relationships/hyperlink" Target="https://www.mozilla.org/" TargetMode="External"/><Relationship Id="rId10" Type="http://schemas.openxmlformats.org/officeDocument/2006/relationships/hyperlink" Target="http://www.ce.org/" TargetMode="External"/><Relationship Id="rId19" Type="http://schemas.openxmlformats.org/officeDocument/2006/relationships/hyperlink" Target="http://www.futureofprivacy.org/" TargetMode="External"/><Relationship Id="rId4" Type="http://schemas.openxmlformats.org/officeDocument/2006/relationships/hyperlink" Target="https://boingboing.net/" TargetMode="External"/><Relationship Id="rId9" Type="http://schemas.openxmlformats.org/officeDocument/2006/relationships/hyperlink" Target="https://www.ccianet.org/" TargetMode="External"/><Relationship Id="rId14" Type="http://schemas.openxmlformats.org/officeDocument/2006/relationships/hyperlink" Target="https://www.eff.org/" TargetMode="External"/><Relationship Id="rId22" Type="http://schemas.openxmlformats.org/officeDocument/2006/relationships/hyperlink" Target="https://ipfs.io/" TargetMode="External"/><Relationship Id="rId27" Type="http://schemas.openxmlformats.org/officeDocument/2006/relationships/hyperlink" Target="https://libraryfreedomproject.org/" TargetMode="External"/><Relationship Id="rId30"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371600"/>
            <a:ext cx="7335182" cy="3200400"/>
          </a:xfrm>
          <a:prstGeom prst="rect">
            <a:avLst/>
          </a:prstGeom>
        </p:spPr>
      </p:pic>
    </p:spTree>
    <p:extLst>
      <p:ext uri="{BB962C8B-B14F-4D97-AF65-F5344CB8AC3E}">
        <p14:creationId xmlns:p14="http://schemas.microsoft.com/office/powerpoint/2010/main" val="3637315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869" y="457200"/>
            <a:ext cx="3426261" cy="347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71600" y="4267200"/>
            <a:ext cx="6858000" cy="369332"/>
          </a:xfrm>
          <a:prstGeom prst="rect">
            <a:avLst/>
          </a:prstGeom>
          <a:noFill/>
        </p:spPr>
        <p:txBody>
          <a:bodyPr wrap="square" rtlCol="0">
            <a:spAutoFit/>
          </a:bodyPr>
          <a:lstStyle/>
          <a:p>
            <a:endParaRPr lang="en-US" dirty="0"/>
          </a:p>
        </p:txBody>
      </p:sp>
      <p:sp>
        <p:nvSpPr>
          <p:cNvPr id="5" name="TextBox 4"/>
          <p:cNvSpPr txBox="1"/>
          <p:nvPr/>
        </p:nvSpPr>
        <p:spPr>
          <a:xfrm>
            <a:off x="990600" y="3929554"/>
            <a:ext cx="7391400" cy="2492990"/>
          </a:xfrm>
          <a:prstGeom prst="rect">
            <a:avLst/>
          </a:prstGeom>
          <a:noFill/>
        </p:spPr>
        <p:txBody>
          <a:bodyPr wrap="square" rtlCol="0">
            <a:spAutoFit/>
          </a:bodyPr>
          <a:lstStyle/>
          <a:p>
            <a:r>
              <a:rPr lang="en-US" sz="2400" b="1" i="1" dirty="0" smtClean="0"/>
              <a:t>After </a:t>
            </a:r>
            <a:r>
              <a:rPr lang="en-US" sz="2400" b="1" i="1" dirty="0"/>
              <a:t>being dogged by librarians and other protesters during a cross-country tour to boost support for the Patriot Act, Mr. Ashcroft last month accused librarians of being "duped" by liberals, and for two days running accused them of "hysteria." </a:t>
            </a:r>
            <a:endParaRPr lang="en-US" sz="2400" b="1" i="1" dirty="0" smtClean="0"/>
          </a:p>
          <a:p>
            <a:pPr algn="r"/>
            <a:r>
              <a:rPr lang="en-US" i="1" dirty="0" smtClean="0"/>
              <a:t>Wall Street Journal  </a:t>
            </a:r>
          </a:p>
          <a:p>
            <a:pPr algn="r"/>
            <a:r>
              <a:rPr lang="en-US" dirty="0" smtClean="0"/>
              <a:t>October 28, 2003</a:t>
            </a:r>
            <a:endParaRPr lang="en-US" dirty="0"/>
          </a:p>
        </p:txBody>
      </p:sp>
    </p:spTree>
    <p:extLst>
      <p:ext uri="{BB962C8B-B14F-4D97-AF65-F5344CB8AC3E}">
        <p14:creationId xmlns:p14="http://schemas.microsoft.com/office/powerpoint/2010/main" val="1369252817"/>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85850"/>
            <a:ext cx="7620000"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888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
            <a:ext cx="11506200" cy="647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9" y="5943600"/>
            <a:ext cx="26463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79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96309"/>
            <a:ext cx="7772400" cy="416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45899" y="1219200"/>
            <a:ext cx="7315200" cy="1344984"/>
          </a:xfrm>
          <a:prstGeom prst="rect">
            <a:avLst/>
          </a:prstGeom>
        </p:spPr>
        <p:txBody>
          <a:bodyPr wrap="square">
            <a:spAutoFit/>
          </a:bodyPr>
          <a:lstStyle/>
          <a:p>
            <a:pPr>
              <a:lnSpc>
                <a:spcPct val="115000"/>
              </a:lnSpc>
            </a:pPr>
            <a:r>
              <a:rPr lang="en-US" sz="3600" b="1" dirty="0" smtClean="0">
                <a:latin typeface="Times New Roman"/>
                <a:ea typeface="Times New Roman"/>
                <a:cs typeface="Times New Roman"/>
              </a:rPr>
              <a:t>ECPA overhaul way “Oprah”-due</a:t>
            </a:r>
          </a:p>
          <a:p>
            <a:r>
              <a:rPr lang="en-US" sz="2000" dirty="0">
                <a:latin typeface="Times New Roman"/>
                <a:ea typeface="Times New Roman"/>
                <a:cs typeface="Times New Roman"/>
              </a:rPr>
              <a:t>September 15, 2015 </a:t>
            </a:r>
            <a:endParaRPr lang="en-US" sz="2000" dirty="0">
              <a:ea typeface="Calibri"/>
              <a:cs typeface="Times New Roman"/>
            </a:endParaRPr>
          </a:p>
          <a:p>
            <a:endParaRPr lang="en-US" sz="2000" dirty="0" smtClean="0">
              <a:ea typeface="Calibri"/>
              <a:cs typeface="Times New Roman"/>
            </a:endParaRPr>
          </a:p>
        </p:txBody>
      </p:sp>
      <p:pic>
        <p:nvPicPr>
          <p:cNvPr id="1030" name="Picture 6" descr="C:\Users\aeisgrau\AppData\Local\Microsoft\Windows\Temporary Internet Files\Content.Outlook\DTLD3UJ0\DistrictDispatchHeader2_600x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483" y="0"/>
            <a:ext cx="5968031"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032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7086"/>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9230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57" y="176463"/>
            <a:ext cx="71262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7" name="Picture 9" descr="http://i.dailymail.co.uk/i/pix/2013/12/31/article-2531783-1A5C23AC00000578-238_634x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432" y="989464"/>
            <a:ext cx="3690408" cy="352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9443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57" y="176463"/>
            <a:ext cx="71262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9" name="Picture 11" descr="http://img1.wikia.nocookie.net/__cb20131121233236/prowrestling/images/9/9b/1986_WWF_Wrestling_Calend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859" y="4419600"/>
            <a:ext cx="3082471" cy="2311853"/>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http://i.dailymail.co.uk/i/pix/2013/12/31/article-2531783-1A5C23AC00000578-238_634x6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432" y="989464"/>
            <a:ext cx="3690408" cy="352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26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fade">
                                      <p:cBhvr>
                                        <p:cTn id="7" dur="1000"/>
                                        <p:tgtEl>
                                          <p:spTgt spid="22539"/>
                                        </p:tgtEl>
                                      </p:cBhvr>
                                    </p:animEffect>
                                    <p:anim calcmode="lin" valueType="num">
                                      <p:cBhvr>
                                        <p:cTn id="8" dur="1000" fill="hold"/>
                                        <p:tgtEl>
                                          <p:spTgt spid="22539"/>
                                        </p:tgtEl>
                                        <p:attrNameLst>
                                          <p:attrName>ppt_x</p:attrName>
                                        </p:attrNameLst>
                                      </p:cBhvr>
                                      <p:tavLst>
                                        <p:tav tm="0">
                                          <p:val>
                                            <p:strVal val="#ppt_x"/>
                                          </p:val>
                                        </p:tav>
                                        <p:tav tm="100000">
                                          <p:val>
                                            <p:strVal val="#ppt_x"/>
                                          </p:val>
                                        </p:tav>
                                      </p:tavLst>
                                    </p:anim>
                                    <p:anim calcmode="lin" valueType="num">
                                      <p:cBhvr>
                                        <p:cTn id="9" dur="1000" fill="hold"/>
                                        <p:tgtEl>
                                          <p:spTgt spid="225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57" y="176463"/>
            <a:ext cx="71262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9" name="Picture 11" descr="http://img1.wikia.nocookie.net/__cb20131121233236/prowrestling/images/9/9b/1986_WWF_Wrestling_Calend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859" y="4419600"/>
            <a:ext cx="3082471" cy="2311853"/>
          </a:xfrm>
          <a:prstGeom prst="rect">
            <a:avLst/>
          </a:prstGeom>
          <a:noFill/>
          <a:extLst>
            <a:ext uri="{909E8E84-426E-40DD-AFC4-6F175D3DCCD1}">
              <a14:hiddenFill xmlns:a14="http://schemas.microsoft.com/office/drawing/2010/main">
                <a:solidFill>
                  <a:srgbClr val="FFFFFF"/>
                </a:solidFill>
              </a14:hiddenFill>
            </a:ext>
          </a:extLst>
        </p:spPr>
      </p:pic>
      <p:pic>
        <p:nvPicPr>
          <p:cNvPr id="22541" name="Picture 13" descr="http://www.redhotandrocking.com/ekmps/shops/redhot10/images/kiss-1986-official-calendar-sealed-607-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5" y="1549342"/>
            <a:ext cx="3009900" cy="4362174"/>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http://i.dailymail.co.uk/i/pix/2013/12/31/article-2531783-1A5C23AC00000578-238_634x6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1432" y="989464"/>
            <a:ext cx="3690408" cy="352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541"/>
                                        </p:tgtEl>
                                        <p:attrNameLst>
                                          <p:attrName>style.visibility</p:attrName>
                                        </p:attrNameLst>
                                      </p:cBhvr>
                                      <p:to>
                                        <p:strVal val="visible"/>
                                      </p:to>
                                    </p:set>
                                    <p:anim calcmode="lin" valueType="num">
                                      <p:cBhvr>
                                        <p:cTn id="7" dur="1000" fill="hold"/>
                                        <p:tgtEl>
                                          <p:spTgt spid="22541"/>
                                        </p:tgtEl>
                                        <p:attrNameLst>
                                          <p:attrName>ppt_w</p:attrName>
                                        </p:attrNameLst>
                                      </p:cBhvr>
                                      <p:tavLst>
                                        <p:tav tm="0">
                                          <p:val>
                                            <p:fltVal val="0"/>
                                          </p:val>
                                        </p:tav>
                                        <p:tav tm="100000">
                                          <p:val>
                                            <p:strVal val="#ppt_w"/>
                                          </p:val>
                                        </p:tav>
                                      </p:tavLst>
                                    </p:anim>
                                    <p:anim calcmode="lin" valueType="num">
                                      <p:cBhvr>
                                        <p:cTn id="8" dur="1000" fill="hold"/>
                                        <p:tgtEl>
                                          <p:spTgt spid="22541"/>
                                        </p:tgtEl>
                                        <p:attrNameLst>
                                          <p:attrName>ppt_h</p:attrName>
                                        </p:attrNameLst>
                                      </p:cBhvr>
                                      <p:tavLst>
                                        <p:tav tm="0">
                                          <p:val>
                                            <p:fltVal val="0"/>
                                          </p:val>
                                        </p:tav>
                                        <p:tav tm="100000">
                                          <p:val>
                                            <p:strVal val="#ppt_h"/>
                                          </p:val>
                                        </p:tav>
                                      </p:tavLst>
                                    </p:anim>
                                    <p:anim calcmode="lin" valueType="num">
                                      <p:cBhvr>
                                        <p:cTn id="9" dur="1000" fill="hold"/>
                                        <p:tgtEl>
                                          <p:spTgt spid="22541"/>
                                        </p:tgtEl>
                                        <p:attrNameLst>
                                          <p:attrName>style.rotation</p:attrName>
                                        </p:attrNameLst>
                                      </p:cBhvr>
                                      <p:tavLst>
                                        <p:tav tm="0">
                                          <p:val>
                                            <p:fltVal val="90"/>
                                          </p:val>
                                        </p:tav>
                                        <p:tav tm="100000">
                                          <p:val>
                                            <p:fltVal val="0"/>
                                          </p:val>
                                        </p:tav>
                                      </p:tavLst>
                                    </p:anim>
                                    <p:animEffect transition="in" filter="fade">
                                      <p:cBhvr>
                                        <p:cTn id="10" dur="10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57" y="176463"/>
            <a:ext cx="71262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330" y="1219200"/>
            <a:ext cx="3296007"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9" name="Picture 11" descr="http://img1.wikia.nocookie.net/__cb20131121233236/prowrestling/images/9/9b/1986_WWF_Wrestling_Calend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859" y="4419600"/>
            <a:ext cx="3082471" cy="2311853"/>
          </a:xfrm>
          <a:prstGeom prst="rect">
            <a:avLst/>
          </a:prstGeom>
          <a:noFill/>
          <a:extLst>
            <a:ext uri="{909E8E84-426E-40DD-AFC4-6F175D3DCCD1}">
              <a14:hiddenFill xmlns:a14="http://schemas.microsoft.com/office/drawing/2010/main">
                <a:solidFill>
                  <a:srgbClr val="FFFFFF"/>
                </a:solidFill>
              </a14:hiddenFill>
            </a:ext>
          </a:extLst>
        </p:spPr>
      </p:pic>
      <p:pic>
        <p:nvPicPr>
          <p:cNvPr id="22541" name="Picture 13" descr="http://www.redhotandrocking.com/ekmps/shops/redhot10/images/kiss-1986-official-calendar-sealed-607-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5" y="1549342"/>
            <a:ext cx="3009900" cy="4362174"/>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http://i.dailymail.co.uk/i/pix/2013/12/31/article-2531783-1A5C23AC00000578-238_634x6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1432" y="989464"/>
            <a:ext cx="3690408" cy="352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8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500" fill="hold"/>
                                        <p:tgtEl>
                                          <p:spTgt spid="22531"/>
                                        </p:tgtEl>
                                        <p:attrNameLst>
                                          <p:attrName>ppt_w</p:attrName>
                                        </p:attrNameLst>
                                      </p:cBhvr>
                                      <p:tavLst>
                                        <p:tav tm="0">
                                          <p:val>
                                            <p:fltVal val="0"/>
                                          </p:val>
                                        </p:tav>
                                        <p:tav tm="100000">
                                          <p:val>
                                            <p:strVal val="#ppt_w"/>
                                          </p:val>
                                        </p:tav>
                                      </p:tavLst>
                                    </p:anim>
                                    <p:anim calcmode="lin" valueType="num">
                                      <p:cBhvr>
                                        <p:cTn id="8" dur="500" fill="hold"/>
                                        <p:tgtEl>
                                          <p:spTgt spid="22531"/>
                                        </p:tgtEl>
                                        <p:attrNameLst>
                                          <p:attrName>ppt_h</p:attrName>
                                        </p:attrNameLst>
                                      </p:cBhvr>
                                      <p:tavLst>
                                        <p:tav tm="0">
                                          <p:val>
                                            <p:fltVal val="0"/>
                                          </p:val>
                                        </p:tav>
                                        <p:tav tm="100000">
                                          <p:val>
                                            <p:strVal val="#ppt_h"/>
                                          </p:val>
                                        </p:tav>
                                      </p:tavLst>
                                    </p:anim>
                                    <p:animEffect transition="in" filter="fade">
                                      <p:cBhvr>
                                        <p:cTn id="9"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So, </a:t>
            </a:r>
            <a:r>
              <a:rPr lang="en-US" i="1" dirty="0" smtClean="0"/>
              <a:t>how</a:t>
            </a:r>
            <a:r>
              <a:rPr lang="en-US" dirty="0" smtClean="0"/>
              <a:t> long ago was 1986 ? ! ?</a:t>
            </a:r>
            <a:endParaRPr lang="en-US" dirty="0"/>
          </a:p>
        </p:txBody>
      </p:sp>
      <p:sp>
        <p:nvSpPr>
          <p:cNvPr id="3" name="Text Placeholder 2"/>
          <p:cNvSpPr>
            <a:spLocks noGrp="1"/>
          </p:cNvSpPr>
          <p:nvPr>
            <p:ph type="body" idx="1"/>
          </p:nvPr>
        </p:nvSpPr>
        <p:spPr>
          <a:xfrm flipV="1">
            <a:off x="533400" y="381000"/>
            <a:ext cx="4040188" cy="45719"/>
          </a:xfrm>
        </p:spPr>
        <p:txBody>
          <a:bodyPr>
            <a:normAutofit fontScale="25000" lnSpcReduction="20000"/>
          </a:bodyPr>
          <a:lstStyle/>
          <a:p>
            <a:endParaRPr lang="en-US" dirty="0"/>
          </a:p>
        </p:txBody>
      </p:sp>
      <p:sp>
        <p:nvSpPr>
          <p:cNvPr id="5" name="Text Placeholder 4"/>
          <p:cNvSpPr>
            <a:spLocks noGrp="1"/>
          </p:cNvSpPr>
          <p:nvPr>
            <p:ph type="body" sz="quarter" idx="3"/>
          </p:nvPr>
        </p:nvSpPr>
        <p:spPr>
          <a:xfrm>
            <a:off x="4648200" y="381000"/>
            <a:ext cx="4041775" cy="45719"/>
          </a:xfrm>
        </p:spPr>
        <p:txBody>
          <a:bodyPr>
            <a:normAutofit fontScale="25000" lnSpcReduction="20000"/>
          </a:bodyPr>
          <a:lstStyle/>
          <a:p>
            <a:endParaRPr lang="en-US"/>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28800" y="1066800"/>
            <a:ext cx="54102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38520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15962"/>
          </a:xfrm>
        </p:spPr>
        <p:txBody>
          <a:bodyPr>
            <a:normAutofit fontScale="90000"/>
          </a:bodyPr>
          <a:lstStyle/>
          <a:p>
            <a:r>
              <a:rPr lang="en-US" b="1" dirty="0" smtClean="0"/>
              <a:t>ALA WASHINGTON OFFICE</a:t>
            </a:r>
            <a:endParaRPr lang="en-US" b="1"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395357"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5325979"/>
            <a:ext cx="7543800" cy="369332"/>
          </a:xfrm>
          <a:prstGeom prst="rect">
            <a:avLst/>
          </a:prstGeom>
          <a:noFill/>
        </p:spPr>
        <p:txBody>
          <a:bodyPr wrap="square" rtlCol="0">
            <a:spAutoFit/>
          </a:bodyPr>
          <a:lstStyle/>
          <a:p>
            <a:r>
              <a:rPr lang="en-US" b="1" i="1" dirty="0" smtClean="0"/>
              <a:t>          . . . THE VOICE OF LIBRARIES IN WASHINGTON FOR OVER 70 YEARS</a:t>
            </a:r>
            <a:endParaRPr lang="en-US" b="1" i="1" dirty="0"/>
          </a:p>
        </p:txBody>
      </p:sp>
    </p:spTree>
    <p:extLst>
      <p:ext uri="{BB962C8B-B14F-4D97-AF65-F5344CB8AC3E}">
        <p14:creationId xmlns:p14="http://schemas.microsoft.com/office/powerpoint/2010/main" val="3220330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So, </a:t>
            </a:r>
            <a:r>
              <a:rPr lang="en-US" i="1" dirty="0" smtClean="0"/>
              <a:t>how</a:t>
            </a:r>
            <a:r>
              <a:rPr lang="en-US" dirty="0" smtClean="0"/>
              <a:t> long ago was 1986 ? ! ?</a:t>
            </a:r>
            <a:endParaRPr lang="en-US" dirty="0"/>
          </a:p>
        </p:txBody>
      </p:sp>
      <p:sp>
        <p:nvSpPr>
          <p:cNvPr id="3" name="Text Placeholder 2"/>
          <p:cNvSpPr>
            <a:spLocks noGrp="1"/>
          </p:cNvSpPr>
          <p:nvPr>
            <p:ph type="body" idx="1"/>
          </p:nvPr>
        </p:nvSpPr>
        <p:spPr>
          <a:xfrm flipV="1">
            <a:off x="533400" y="381000"/>
            <a:ext cx="4040188" cy="45719"/>
          </a:xfrm>
        </p:spPr>
        <p:txBody>
          <a:bodyPr>
            <a:normAutofit fontScale="25000" lnSpcReduction="20000"/>
          </a:bodyPr>
          <a:lstStyle/>
          <a:p>
            <a:endParaRPr lang="en-US" dirty="0"/>
          </a:p>
        </p:txBody>
      </p:sp>
      <p:sp>
        <p:nvSpPr>
          <p:cNvPr id="5" name="Text Placeholder 4"/>
          <p:cNvSpPr>
            <a:spLocks noGrp="1"/>
          </p:cNvSpPr>
          <p:nvPr>
            <p:ph type="body" sz="quarter" idx="3"/>
          </p:nvPr>
        </p:nvSpPr>
        <p:spPr>
          <a:xfrm>
            <a:off x="4648200" y="381000"/>
            <a:ext cx="4041775" cy="45719"/>
          </a:xfrm>
        </p:spPr>
        <p:txBody>
          <a:bodyPr>
            <a:normAutofit fontScale="25000" lnSpcReduction="20000"/>
          </a:bodyPr>
          <a:lstStyle/>
          <a:p>
            <a:endParaRPr lang="en-US"/>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 y="946439"/>
            <a:ext cx="2069522" cy="206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199" y="1981200"/>
            <a:ext cx="5912223" cy="45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29523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So, </a:t>
            </a:r>
            <a:r>
              <a:rPr lang="en-US" i="1" dirty="0" smtClean="0"/>
              <a:t>how</a:t>
            </a:r>
            <a:r>
              <a:rPr lang="en-US" dirty="0" smtClean="0"/>
              <a:t> long ago was 1986 ? ! ?</a:t>
            </a:r>
            <a:endParaRPr lang="en-US" dirty="0"/>
          </a:p>
        </p:txBody>
      </p:sp>
      <p:sp>
        <p:nvSpPr>
          <p:cNvPr id="3" name="Text Placeholder 2"/>
          <p:cNvSpPr>
            <a:spLocks noGrp="1"/>
          </p:cNvSpPr>
          <p:nvPr>
            <p:ph type="body" idx="1"/>
          </p:nvPr>
        </p:nvSpPr>
        <p:spPr>
          <a:xfrm flipV="1">
            <a:off x="533400" y="381000"/>
            <a:ext cx="4040188" cy="45719"/>
          </a:xfrm>
        </p:spPr>
        <p:txBody>
          <a:bodyPr>
            <a:normAutofit fontScale="25000" lnSpcReduction="20000"/>
          </a:bodyPr>
          <a:lstStyle/>
          <a:p>
            <a:endParaRPr lang="en-US" dirty="0"/>
          </a:p>
        </p:txBody>
      </p:sp>
      <p:sp>
        <p:nvSpPr>
          <p:cNvPr id="5" name="Text Placeholder 4"/>
          <p:cNvSpPr>
            <a:spLocks noGrp="1"/>
          </p:cNvSpPr>
          <p:nvPr>
            <p:ph type="body" sz="quarter" idx="3"/>
          </p:nvPr>
        </p:nvSpPr>
        <p:spPr>
          <a:xfrm>
            <a:off x="4648200" y="381000"/>
            <a:ext cx="4041775" cy="45719"/>
          </a:xfrm>
        </p:spPr>
        <p:txBody>
          <a:bodyPr>
            <a:normAutofit fontScale="25000" lnSpcReduction="20000"/>
          </a:bodyPr>
          <a:lstStyle/>
          <a:p>
            <a:endParaRPr lang="en-US"/>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4876800" cy="478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9821" y="4800600"/>
            <a:ext cx="2133601" cy="164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5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905" y="308811"/>
            <a:ext cx="6210300" cy="6155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601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core0.staticworld.net/images/article/2015/07/cisa-infographic-100599080-large.i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222408"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36675"/>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737" y="-116305"/>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14295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443"/>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122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www.ala.org/news/sites/all/themes/ala/images/news/ala_new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533908"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1295400"/>
            <a:ext cx="7543800" cy="892552"/>
          </a:xfrm>
          <a:prstGeom prst="rect">
            <a:avLst/>
          </a:prstGeom>
        </p:spPr>
        <p:txBody>
          <a:bodyPr wrap="square">
            <a:spAutoFit/>
          </a:bodyPr>
          <a:lstStyle/>
          <a:p>
            <a:r>
              <a:rPr lang="en-US" sz="2600" b="1" dirty="0"/>
              <a:t>ALA president urges senators to </a:t>
            </a:r>
            <a:r>
              <a:rPr lang="en-US" sz="2600" b="1" dirty="0" smtClean="0"/>
              <a:t>join </a:t>
            </a:r>
          </a:p>
          <a:p>
            <a:r>
              <a:rPr lang="en-US" sz="2600" b="1" dirty="0"/>
              <a:t>Wyden</a:t>
            </a:r>
            <a:r>
              <a:rPr lang="en-US" sz="2600" b="1" dirty="0" smtClean="0"/>
              <a:t>, Paul and </a:t>
            </a:r>
            <a:r>
              <a:rPr lang="en-US" sz="2600" b="1" dirty="0"/>
              <a:t>Sanders in opposing CISA</a:t>
            </a:r>
          </a:p>
        </p:txBody>
      </p:sp>
      <p:sp>
        <p:nvSpPr>
          <p:cNvPr id="3" name="TextBox 2"/>
          <p:cNvSpPr txBox="1"/>
          <p:nvPr/>
        </p:nvSpPr>
        <p:spPr>
          <a:xfrm>
            <a:off x="609600" y="2286000"/>
            <a:ext cx="7869287" cy="4370427"/>
          </a:xfrm>
          <a:prstGeom prst="rect">
            <a:avLst/>
          </a:prstGeom>
          <a:noFill/>
        </p:spPr>
        <p:txBody>
          <a:bodyPr wrap="square" rtlCol="0">
            <a:spAutoFit/>
          </a:bodyPr>
          <a:lstStyle/>
          <a:p>
            <a:r>
              <a:rPr lang="en-US" sz="2200" b="1" i="1" dirty="0"/>
              <a:t>“When librarians oppose a bill with ‘information sharing’ in its name you can be sure that the bill is decidedly more than advertised. In fact, as Sens. Wyden, Paul and Sanders have courageously pointed out in opposition to it, the Cybersecurity Information Sharing Act would dramatically over-share the personal information of tens of millions of Americans who depend upon library computer networks, and could function, as a practical matter, as a new warrantless surveillance tool. ALA calls on all Senators to stand with Mr. Wyden, Mr. Paul and Mr. Sanders in keeping this privacy-hostile bill from the Senate floor until it is critically reformed</a:t>
            </a:r>
            <a:r>
              <a:rPr lang="en-US" sz="2200" b="1" i="1" dirty="0" smtClean="0"/>
              <a:t>.”</a:t>
            </a:r>
          </a:p>
          <a:p>
            <a:pPr algn="r"/>
            <a:r>
              <a:rPr lang="en-US" b="1" dirty="0" smtClean="0"/>
              <a:t>ALA President Sari Feldman</a:t>
            </a:r>
          </a:p>
          <a:p>
            <a:pPr algn="r"/>
            <a:r>
              <a:rPr lang="en-US" b="1" dirty="0" smtClean="0"/>
              <a:t>October 14, 2015</a:t>
            </a:r>
            <a:endParaRPr lang="en-US" b="1" dirty="0"/>
          </a:p>
        </p:txBody>
      </p:sp>
    </p:spTree>
    <p:extLst>
      <p:ext uri="{BB962C8B-B14F-4D97-AF65-F5344CB8AC3E}">
        <p14:creationId xmlns:p14="http://schemas.microsoft.com/office/powerpoint/2010/main" val="24130732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1650"/>
            <a:ext cx="12426043" cy="698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0976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eisgrau\AppData\Local\Microsoft\Windows\Temporary Internet Files\Content.Outlook\DTLD3UJ0\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63310"/>
            <a:ext cx="7570364" cy="427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358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337" y="749968"/>
            <a:ext cx="8148696"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342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71600" y="5562600"/>
            <a:ext cx="6400800" cy="76200"/>
          </a:xfrm>
        </p:spPr>
        <p:txBody>
          <a:bodyPr>
            <a:normAutofit fontScale="25000" lnSpcReduction="20000"/>
          </a:bodyPr>
          <a:lstStyle/>
          <a:p>
            <a:endParaRPr lang="en-US" dirty="0"/>
          </a:p>
        </p:txBody>
      </p:sp>
      <p:pic>
        <p:nvPicPr>
          <p:cNvPr id="18434" name="Picture 2" descr="http://2.bp.blogspot.com/_12isplP5LVY/TIIdh9peyEI/AAAAAAAADmg/B00PeirBE4o/s1600/Intricate+Mechanics+of+Governme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05" y="1371599"/>
            <a:ext cx="7696200" cy="248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074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38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7157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commonsenseevaluation.com/wp-content/uploads/2013/06/EyePh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6096000"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243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39966"/>
            <a:ext cx="10499558" cy="590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232429"/>
            <a:ext cx="7391400" cy="707886"/>
          </a:xfrm>
          <a:prstGeom prst="rect">
            <a:avLst/>
          </a:prstGeom>
          <a:noFill/>
        </p:spPr>
        <p:txBody>
          <a:bodyPr wrap="square" rtlCol="0">
            <a:spAutoFit/>
          </a:bodyPr>
          <a:lstStyle/>
          <a:p>
            <a:pPr algn="ctr"/>
            <a:r>
              <a:rPr lang="en-US" sz="4000" b="1" i="1" dirty="0" smtClean="0"/>
              <a:t>SAVECRYPTO.ORG</a:t>
            </a:r>
            <a:endParaRPr lang="en-US" sz="4000" b="1" i="1" dirty="0"/>
          </a:p>
        </p:txBody>
      </p:sp>
    </p:spTree>
    <p:extLst>
      <p:ext uri="{BB962C8B-B14F-4D97-AF65-F5344CB8AC3E}">
        <p14:creationId xmlns:p14="http://schemas.microsoft.com/office/powerpoint/2010/main" val="30779769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American Library Association">
            <a:hlinkClick r:id="rId2"/>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American Civil Liberties Union">
            <a:hlinkClick r:id="rId3"/>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descr="Boing Boing">
            <a:hlinkClick r:id="rId4"/>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Center For Democracy And Technology">
            <a:hlinkClick r:id="rId5"/>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Center to Protect Journalists">
            <a:hlinkClick r:id="rId6"/>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Center for Financial Privacy and Human Rights">
            <a:hlinkClick r:id="rId7"/>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1" descr="CloudFlare">
            <a:hlinkClick r:id="rId8"/>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Computer and Communications Industry Association">
            <a:hlinkClick r:id="rId9"/>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3" descr="Consumer Electronics Association">
            <a:hlinkClick r:id="rId10"/>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emand Progress">
            <a:hlinkClick r:id="rId11"/>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5" descr="Dropbox">
            <a:hlinkClick r:id="rId12"/>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6" descr="DuckDuckGo">
            <a:hlinkClick r:id="rId13"/>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7" descr="Electronic Frontier Foundation">
            <a:hlinkClick r:id="rId14"/>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8" descr="Engine">
            <a:hlinkClick r:id="rId15"/>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9" descr="Fight For The Future">
            <a:hlinkClick r:id="rId16"/>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0" descr="Freepress Action Fund">
            <a:hlinkClick r:id="rId17"/>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21" descr="Freedom of the Press Foundation">
            <a:hlinkClick r:id="rId18"/>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2" descr="Future of Privacy Forum">
            <a:hlinkClick r:id="rId19"/>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3" descr="Human Rights Watch">
            <a:hlinkClick r:id="rId20"/>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4" descr="Global Network Initiative">
            <a:hlinkClick r:id="rId21"/>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25" descr="InterPlanetary File System">
            <a:hlinkClick r:id="rId22"/>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26" descr="Internet Archive">
            <a:hlinkClick r:id="rId23"/>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7" descr="Internet Association">
            <a:hlinkClick r:id="rId24"/>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8" descr="Internet Infrastructure Coalition">
            <a:hlinkClick r:id="rId25"/>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29" descr="Liberty Coalition">
            <a:hlinkClick r:id="rId26"/>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AutoShape 30" descr="Library Freedom Project">
            <a:hlinkClick r:id="rId27"/>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31" descr="Mozilla">
            <a:hlinkClick r:id="rId28"/>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4" descr="Access">
            <a:hlinkClick r:id="rId29"/>
          </p:cNvPr>
          <p:cNvSpPr>
            <a:spLocks noChangeAspect="1" noChangeArrowheads="1"/>
          </p:cNvSpPr>
          <p:nvPr/>
        </p:nvSpPr>
        <p:spPr bwMode="auto">
          <a:xfrm>
            <a:off x="155575" y="-288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76" name="Picture 3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00200" y="-29937"/>
            <a:ext cx="12705644" cy="714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4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4" name="Picture 4" descr="http://www.commondreams.org/sites/default/files/views-article/thumbs/we_t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811" y="609600"/>
            <a:ext cx="7725104" cy="513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87313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26040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cbldf.org/wp-content/uploads/2012/08/Updated-CBLDF-Bone-Email-264x3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852654"/>
            <a:ext cx="25146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25" y="5342366"/>
            <a:ext cx="2039081" cy="182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114" y="533401"/>
            <a:ext cx="3016626" cy="225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945" y="2316625"/>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637" y="2308604"/>
            <a:ext cx="2597609" cy="128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85" y="3589766"/>
            <a:ext cx="26003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http://40.media.tumblr.com/tumblr_l8fnkyjVL11qdskpao1_r2_128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1669" y="2316625"/>
            <a:ext cx="3381508" cy="437679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ftrf.org/resource/resmgr/bann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79" y="400338"/>
            <a:ext cx="5913446" cy="194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6529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540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0448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71600" y="5562600"/>
            <a:ext cx="6400800" cy="76200"/>
          </a:xfrm>
        </p:spPr>
        <p:txBody>
          <a:bodyPr>
            <a:normAutofit fontScale="25000" lnSpcReduction="20000"/>
          </a:bodyPr>
          <a:lstStyle/>
          <a:p>
            <a:endParaRPr lang="en-US" dirty="0"/>
          </a:p>
        </p:txBody>
      </p:sp>
      <p:pic>
        <p:nvPicPr>
          <p:cNvPr id="4" name="Picture 3" descr="http://assets.amuniversal.com/0e0702b09728012d63f600163e41dd5b"/>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197"/>
            <a:ext cx="6362700" cy="3276604"/>
          </a:xfrm>
          <a:prstGeom prst="rect">
            <a:avLst/>
          </a:prstGeom>
          <a:noFill/>
          <a:ln>
            <a:noFill/>
          </a:ln>
        </p:spPr>
      </p:pic>
    </p:spTree>
    <p:extLst>
      <p:ext uri="{BB962C8B-B14F-4D97-AF65-F5344CB8AC3E}">
        <p14:creationId xmlns:p14="http://schemas.microsoft.com/office/powerpoint/2010/main" val="3833801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625" y="609600"/>
            <a:ext cx="31788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990600"/>
            <a:ext cx="2895600" cy="584775"/>
          </a:xfrm>
          <a:prstGeom prst="rect">
            <a:avLst/>
          </a:prstGeom>
          <a:noFill/>
        </p:spPr>
        <p:txBody>
          <a:bodyPr wrap="square" rtlCol="0">
            <a:spAutoFit/>
          </a:bodyPr>
          <a:lstStyle/>
          <a:p>
            <a:r>
              <a:rPr lang="en-US" sz="3200" b="1" i="1" dirty="0" smtClean="0"/>
              <a:t>LOGIC . . .</a:t>
            </a:r>
            <a:endParaRPr lang="en-US" sz="3200" b="1" i="1" dirty="0"/>
          </a:p>
        </p:txBody>
      </p:sp>
    </p:spTree>
    <p:extLst>
      <p:ext uri="{BB962C8B-B14F-4D97-AF65-F5344CB8AC3E}">
        <p14:creationId xmlns:p14="http://schemas.microsoft.com/office/powerpoint/2010/main" val="17543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1000"/>
                                        <p:tgtEl>
                                          <p:spTgt spid="6146"/>
                                        </p:tgtEl>
                                      </p:cBhvr>
                                    </p:animEffect>
                                    <p:anim calcmode="lin" valueType="num">
                                      <p:cBhvr>
                                        <p:cTn id="16" dur="1000" fill="hold"/>
                                        <p:tgtEl>
                                          <p:spTgt spid="6146"/>
                                        </p:tgtEl>
                                        <p:attrNameLst>
                                          <p:attrName>ppt_x</p:attrName>
                                        </p:attrNameLst>
                                      </p:cBhvr>
                                      <p:tavLst>
                                        <p:tav tm="0">
                                          <p:val>
                                            <p:strVal val="#ppt_x"/>
                                          </p:val>
                                        </p:tav>
                                        <p:tav tm="100000">
                                          <p:val>
                                            <p:strVal val="#ppt_x"/>
                                          </p:val>
                                        </p:tav>
                                      </p:tavLst>
                                    </p:anim>
                                    <p:anim calcmode="lin" valueType="num">
                                      <p:cBhvr>
                                        <p:cTn id="17"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19200"/>
            <a:ext cx="4252371" cy="354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455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09600"/>
            <a:ext cx="3962400" cy="528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4488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755516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019926"/>
            <a:ext cx="4013200" cy="304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63316" y="1608402"/>
            <a:ext cx="6781800" cy="954107"/>
          </a:xfrm>
          <a:prstGeom prst="rect">
            <a:avLst/>
          </a:prstGeom>
          <a:noFill/>
        </p:spPr>
        <p:txBody>
          <a:bodyPr wrap="square" rtlCol="0">
            <a:spAutoFit/>
          </a:bodyPr>
          <a:lstStyle/>
          <a:p>
            <a:pPr algn="ctr"/>
            <a:r>
              <a:rPr lang="en-US" sz="2800" b="1" dirty="0"/>
              <a:t>The </a:t>
            </a:r>
            <a:r>
              <a:rPr lang="en-US" sz="2800" b="1" dirty="0" smtClean="0"/>
              <a:t>Switch - Librarians </a:t>
            </a:r>
            <a:r>
              <a:rPr lang="en-US" sz="2800" b="1" dirty="0"/>
              <a:t>won’t stay quiet </a:t>
            </a:r>
            <a:endParaRPr lang="en-US" sz="2800" b="1" dirty="0" smtClean="0"/>
          </a:p>
          <a:p>
            <a:pPr algn="ctr"/>
            <a:r>
              <a:rPr lang="en-US" sz="2800" b="1" dirty="0" smtClean="0"/>
              <a:t>about </a:t>
            </a:r>
            <a:r>
              <a:rPr lang="en-US" sz="2800" b="1" dirty="0"/>
              <a:t>government surveillance</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716" y="590550"/>
            <a:ext cx="5715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858981" y="2582380"/>
            <a:ext cx="3590470" cy="369332"/>
          </a:xfrm>
          <a:prstGeom prst="rect">
            <a:avLst/>
          </a:prstGeom>
        </p:spPr>
        <p:txBody>
          <a:bodyPr wrap="none">
            <a:spAutoFit/>
          </a:bodyPr>
          <a:lstStyle/>
          <a:p>
            <a:r>
              <a:rPr lang="en-US" i="1" dirty="0"/>
              <a:t>By Andrea Peterson October 3, 2014</a:t>
            </a:r>
          </a:p>
        </p:txBody>
      </p:sp>
    </p:spTree>
    <p:extLst>
      <p:ext uri="{BB962C8B-B14F-4D97-AF65-F5344CB8AC3E}">
        <p14:creationId xmlns:p14="http://schemas.microsoft.com/office/powerpoint/2010/main" val="38446236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477" y="914400"/>
            <a:ext cx="8889628" cy="6098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48100" y="481081"/>
            <a:ext cx="4495800" cy="369332"/>
          </a:xfrm>
          <a:prstGeom prst="rect">
            <a:avLst/>
          </a:prstGeom>
          <a:noFill/>
        </p:spPr>
        <p:txBody>
          <a:bodyPr wrap="square" rtlCol="0">
            <a:spAutoFit/>
          </a:bodyPr>
          <a:lstStyle/>
          <a:p>
            <a:pPr algn="ctr"/>
            <a:r>
              <a:rPr lang="en-US" i="1" dirty="0" smtClean="0"/>
              <a:t>May 25, 2015</a:t>
            </a:r>
            <a:endParaRPr lang="en-US" i="1"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228600"/>
            <a:ext cx="348121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7050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9851" y="533400"/>
            <a:ext cx="6553200" cy="2062103"/>
          </a:xfrm>
          <a:prstGeom prst="rect">
            <a:avLst/>
          </a:prstGeom>
          <a:noFill/>
        </p:spPr>
        <p:txBody>
          <a:bodyPr wrap="square" rtlCol="0">
            <a:spAutoFit/>
          </a:bodyPr>
          <a:lstStyle/>
          <a:p>
            <a:pPr algn="ctr"/>
            <a:r>
              <a:rPr lang="en-US" sz="3200" b="1" dirty="0" smtClean="0"/>
              <a:t>NATIONAL LIBRARY LEGISLATIVE DAY</a:t>
            </a:r>
          </a:p>
          <a:p>
            <a:pPr algn="ctr"/>
            <a:r>
              <a:rPr lang="en-US" sz="3200" b="1" dirty="0" smtClean="0"/>
              <a:t>CAPITOL HILL </a:t>
            </a:r>
          </a:p>
          <a:p>
            <a:pPr algn="ctr"/>
            <a:r>
              <a:rPr lang="en-US" sz="3200" b="1" dirty="0" smtClean="0"/>
              <a:t>WASHINGTON, DC</a:t>
            </a:r>
          </a:p>
          <a:p>
            <a:pPr algn="ctr"/>
            <a:r>
              <a:rPr lang="en-US" sz="3200" b="1" i="1" dirty="0" smtClean="0"/>
              <a:t>MAY 2 – 3, 2016</a:t>
            </a:r>
            <a:endParaRPr lang="en-US" sz="3200" b="1" i="1" dirty="0"/>
          </a:p>
        </p:txBody>
      </p:sp>
      <p:pic>
        <p:nvPicPr>
          <p:cNvPr id="21506" name="Picture 2" descr="http://sils.unc.edu/sites/default/files/news/vote_button_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652" y="2575450"/>
            <a:ext cx="4019597" cy="408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0747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eisgrau\AppData\Local\Microsoft\Windows\Temporary Internet Files\Content.Outlook\DTLD3UJ0\DistrictDispatchHeader2_600x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8" y="1447800"/>
            <a:ext cx="9074199"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3657600"/>
            <a:ext cx="5410200" cy="584775"/>
          </a:xfrm>
          <a:prstGeom prst="rect">
            <a:avLst/>
          </a:prstGeom>
          <a:noFill/>
        </p:spPr>
        <p:txBody>
          <a:bodyPr wrap="square" rtlCol="0">
            <a:spAutoFit/>
          </a:bodyPr>
          <a:lstStyle/>
          <a:p>
            <a:r>
              <a:rPr lang="en-US" sz="3200" b="1" i="1" dirty="0" smtClean="0"/>
              <a:t>WWW.DISTRICTDISPATCH.ORG</a:t>
            </a:r>
            <a:endParaRPr lang="en-US" sz="3200" b="1" i="1" dirty="0"/>
          </a:p>
        </p:txBody>
      </p:sp>
    </p:spTree>
    <p:extLst>
      <p:ext uri="{BB962C8B-B14F-4D97-AF65-F5344CB8AC3E}">
        <p14:creationId xmlns:p14="http://schemas.microsoft.com/office/powerpoint/2010/main" val="2128819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1991" y="668070"/>
            <a:ext cx="4724400" cy="4724400"/>
          </a:xfrm>
          <a:prstGeom prst="rect">
            <a:avLst/>
          </a:prstGeom>
        </p:spPr>
      </p:pic>
      <p:sp>
        <p:nvSpPr>
          <p:cNvPr id="3" name="TextBox 2"/>
          <p:cNvSpPr txBox="1"/>
          <p:nvPr/>
        </p:nvSpPr>
        <p:spPr>
          <a:xfrm>
            <a:off x="2506738" y="5392470"/>
            <a:ext cx="4122823" cy="646331"/>
          </a:xfrm>
          <a:prstGeom prst="rect">
            <a:avLst/>
          </a:prstGeom>
          <a:noFill/>
        </p:spPr>
        <p:txBody>
          <a:bodyPr wrap="square" rtlCol="0">
            <a:spAutoFit/>
          </a:bodyPr>
          <a:lstStyle/>
          <a:p>
            <a:r>
              <a:rPr lang="en-US" sz="3600" b="1" i="1" dirty="0" smtClean="0"/>
              <a:t>WWW.ALA.ORG/</a:t>
            </a:r>
            <a:r>
              <a:rPr lang="en-US" sz="3600" b="1" dirty="0" smtClean="0"/>
              <a:t>ogr</a:t>
            </a:r>
            <a:endParaRPr lang="en-US" sz="3600" b="1" dirty="0"/>
          </a:p>
        </p:txBody>
      </p:sp>
      <p:sp>
        <p:nvSpPr>
          <p:cNvPr id="4" name="TextBox 3"/>
          <p:cNvSpPr txBox="1"/>
          <p:nvPr/>
        </p:nvSpPr>
        <p:spPr>
          <a:xfrm>
            <a:off x="3441191" y="5932494"/>
            <a:ext cx="2286000" cy="523220"/>
          </a:xfrm>
          <a:prstGeom prst="rect">
            <a:avLst/>
          </a:prstGeom>
          <a:noFill/>
        </p:spPr>
        <p:txBody>
          <a:bodyPr wrap="square" rtlCol="0">
            <a:spAutoFit/>
          </a:bodyPr>
          <a:lstStyle/>
          <a:p>
            <a:r>
              <a:rPr lang="en-US" sz="2800" b="1" i="1" dirty="0" smtClean="0"/>
              <a:t>800-941-8478</a:t>
            </a:r>
            <a:endParaRPr lang="en-US" sz="2800" b="1" i="1" dirty="0"/>
          </a:p>
        </p:txBody>
      </p:sp>
    </p:spTree>
    <p:extLst>
      <p:ext uri="{BB962C8B-B14F-4D97-AF65-F5344CB8AC3E}">
        <p14:creationId xmlns:p14="http://schemas.microsoft.com/office/powerpoint/2010/main" val="1469606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958" y="418909"/>
            <a:ext cx="5527719" cy="533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06559" y="5680598"/>
            <a:ext cx="7118519" cy="646331"/>
          </a:xfrm>
          <a:prstGeom prst="rect">
            <a:avLst/>
          </a:prstGeom>
          <a:noFill/>
        </p:spPr>
        <p:txBody>
          <a:bodyPr wrap="square" rtlCol="0">
            <a:spAutoFit/>
          </a:bodyPr>
          <a:lstStyle/>
          <a:p>
            <a:pPr algn="ctr"/>
            <a:r>
              <a:rPr lang="en-US" sz="3600" b="1" dirty="0" smtClean="0"/>
              <a:t>©</a:t>
            </a:r>
            <a:r>
              <a:rPr lang="en-US" sz="3600" dirty="0" smtClean="0"/>
              <a:t> </a:t>
            </a:r>
            <a:r>
              <a:rPr lang="en-US" sz="3600" b="1" i="1" dirty="0" smtClean="0"/>
              <a:t>2015  NSA, All Data Retained</a:t>
            </a:r>
            <a:endParaRPr lang="en-US" sz="3600" b="1" i="1" dirty="0"/>
          </a:p>
        </p:txBody>
      </p:sp>
    </p:spTree>
    <p:extLst>
      <p:ext uri="{BB962C8B-B14F-4D97-AF65-F5344CB8AC3E}">
        <p14:creationId xmlns:p14="http://schemas.microsoft.com/office/powerpoint/2010/main" val="937605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625" y="609600"/>
            <a:ext cx="31788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990600"/>
            <a:ext cx="2895600" cy="584775"/>
          </a:xfrm>
          <a:prstGeom prst="rect">
            <a:avLst/>
          </a:prstGeom>
          <a:noFill/>
        </p:spPr>
        <p:txBody>
          <a:bodyPr wrap="square" rtlCol="0">
            <a:spAutoFit/>
          </a:bodyPr>
          <a:lstStyle/>
          <a:p>
            <a:r>
              <a:rPr lang="en-US" sz="3200" b="1" i="1" dirty="0" smtClean="0"/>
              <a:t>LOGIC . . .</a:t>
            </a:r>
            <a:endParaRPr lang="en-US" sz="3200" b="1" i="1" dirty="0"/>
          </a:p>
        </p:txBody>
      </p:sp>
      <p:sp>
        <p:nvSpPr>
          <p:cNvPr id="4" name="TextBox 3"/>
          <p:cNvSpPr txBox="1"/>
          <p:nvPr/>
        </p:nvSpPr>
        <p:spPr>
          <a:xfrm>
            <a:off x="5105400" y="3086327"/>
            <a:ext cx="3200400" cy="584775"/>
          </a:xfrm>
          <a:prstGeom prst="rect">
            <a:avLst/>
          </a:prstGeom>
          <a:noFill/>
        </p:spPr>
        <p:txBody>
          <a:bodyPr wrap="square" rtlCol="0">
            <a:spAutoFit/>
          </a:bodyPr>
          <a:lstStyle/>
          <a:p>
            <a:r>
              <a:rPr lang="en-US" b="1" dirty="0" smtClean="0"/>
              <a:t> </a:t>
            </a:r>
            <a:r>
              <a:rPr lang="en-US" sz="3200" b="1" dirty="0" smtClean="0"/>
              <a:t>. . . </a:t>
            </a:r>
            <a:r>
              <a:rPr lang="en-US" sz="3200" b="1" i="1" dirty="0" smtClean="0"/>
              <a:t>PERSUASION</a:t>
            </a:r>
            <a:endParaRPr lang="en-US" sz="3200" b="1" i="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64769"/>
            <a:ext cx="3687763"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19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wipe(down)">
                                      <p:cBhvr>
                                        <p:cTn id="14" dur="580">
                                          <p:stCondLst>
                                            <p:cond delay="0"/>
                                          </p:stCondLst>
                                        </p:cTn>
                                        <p:tgtEl>
                                          <p:spTgt spid="11266"/>
                                        </p:tgtEl>
                                      </p:cBhvr>
                                    </p:animEffect>
                                    <p:anim calcmode="lin" valueType="num">
                                      <p:cBhvr>
                                        <p:cTn id="15"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20" dur="26">
                                          <p:stCondLst>
                                            <p:cond delay="650"/>
                                          </p:stCondLst>
                                        </p:cTn>
                                        <p:tgtEl>
                                          <p:spTgt spid="11266"/>
                                        </p:tgtEl>
                                      </p:cBhvr>
                                      <p:to x="100000" y="60000"/>
                                    </p:animScale>
                                    <p:animScale>
                                      <p:cBhvr>
                                        <p:cTn id="21" dur="166" decel="50000">
                                          <p:stCondLst>
                                            <p:cond delay="676"/>
                                          </p:stCondLst>
                                        </p:cTn>
                                        <p:tgtEl>
                                          <p:spTgt spid="11266"/>
                                        </p:tgtEl>
                                      </p:cBhvr>
                                      <p:to x="100000" y="100000"/>
                                    </p:animScale>
                                    <p:animScale>
                                      <p:cBhvr>
                                        <p:cTn id="22" dur="26">
                                          <p:stCondLst>
                                            <p:cond delay="1312"/>
                                          </p:stCondLst>
                                        </p:cTn>
                                        <p:tgtEl>
                                          <p:spTgt spid="11266"/>
                                        </p:tgtEl>
                                      </p:cBhvr>
                                      <p:to x="100000" y="80000"/>
                                    </p:animScale>
                                    <p:animScale>
                                      <p:cBhvr>
                                        <p:cTn id="23" dur="166" decel="50000">
                                          <p:stCondLst>
                                            <p:cond delay="1338"/>
                                          </p:stCondLst>
                                        </p:cTn>
                                        <p:tgtEl>
                                          <p:spTgt spid="11266"/>
                                        </p:tgtEl>
                                      </p:cBhvr>
                                      <p:to x="100000" y="100000"/>
                                    </p:animScale>
                                    <p:animScale>
                                      <p:cBhvr>
                                        <p:cTn id="24" dur="26">
                                          <p:stCondLst>
                                            <p:cond delay="1642"/>
                                          </p:stCondLst>
                                        </p:cTn>
                                        <p:tgtEl>
                                          <p:spTgt spid="11266"/>
                                        </p:tgtEl>
                                      </p:cBhvr>
                                      <p:to x="100000" y="90000"/>
                                    </p:animScale>
                                    <p:animScale>
                                      <p:cBhvr>
                                        <p:cTn id="25" dur="166" decel="50000">
                                          <p:stCondLst>
                                            <p:cond delay="1668"/>
                                          </p:stCondLst>
                                        </p:cTn>
                                        <p:tgtEl>
                                          <p:spTgt spid="11266"/>
                                        </p:tgtEl>
                                      </p:cBhvr>
                                      <p:to x="100000" y="100000"/>
                                    </p:animScale>
                                    <p:animScale>
                                      <p:cBhvr>
                                        <p:cTn id="26" dur="26">
                                          <p:stCondLst>
                                            <p:cond delay="1808"/>
                                          </p:stCondLst>
                                        </p:cTn>
                                        <p:tgtEl>
                                          <p:spTgt spid="11266"/>
                                        </p:tgtEl>
                                      </p:cBhvr>
                                      <p:to x="100000" y="95000"/>
                                    </p:animScale>
                                    <p:animScale>
                                      <p:cBhvr>
                                        <p:cTn id="27"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625" y="609600"/>
            <a:ext cx="31788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990600"/>
            <a:ext cx="2895600" cy="584775"/>
          </a:xfrm>
          <a:prstGeom prst="rect">
            <a:avLst/>
          </a:prstGeom>
          <a:noFill/>
        </p:spPr>
        <p:txBody>
          <a:bodyPr wrap="square" rtlCol="0">
            <a:spAutoFit/>
          </a:bodyPr>
          <a:lstStyle/>
          <a:p>
            <a:r>
              <a:rPr lang="en-US" sz="3200" b="1" i="1" dirty="0" smtClean="0"/>
              <a:t>LOGIC . . .</a:t>
            </a:r>
            <a:endParaRPr lang="en-US" sz="3200" b="1" i="1" dirty="0"/>
          </a:p>
        </p:txBody>
      </p:sp>
      <p:sp>
        <p:nvSpPr>
          <p:cNvPr id="4" name="TextBox 3"/>
          <p:cNvSpPr txBox="1"/>
          <p:nvPr/>
        </p:nvSpPr>
        <p:spPr>
          <a:xfrm>
            <a:off x="5105400" y="3086327"/>
            <a:ext cx="3200400" cy="584775"/>
          </a:xfrm>
          <a:prstGeom prst="rect">
            <a:avLst/>
          </a:prstGeom>
          <a:noFill/>
        </p:spPr>
        <p:txBody>
          <a:bodyPr wrap="square" rtlCol="0">
            <a:spAutoFit/>
          </a:bodyPr>
          <a:lstStyle/>
          <a:p>
            <a:r>
              <a:rPr lang="en-US" b="1" dirty="0" smtClean="0"/>
              <a:t> </a:t>
            </a:r>
            <a:r>
              <a:rPr lang="en-US" sz="3200" b="1" dirty="0" smtClean="0"/>
              <a:t>. . . </a:t>
            </a:r>
            <a:r>
              <a:rPr lang="en-US" sz="3200" b="1" i="1" dirty="0" smtClean="0"/>
              <a:t>PERSUASION</a:t>
            </a:r>
            <a:endParaRPr lang="en-US" sz="3200" b="1" i="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48183"/>
            <a:ext cx="2895600" cy="240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799" y="4698558"/>
            <a:ext cx="4326825" cy="584775"/>
          </a:xfrm>
          <a:prstGeom prst="rect">
            <a:avLst/>
          </a:prstGeom>
          <a:noFill/>
        </p:spPr>
        <p:txBody>
          <a:bodyPr wrap="square" rtlCol="0">
            <a:spAutoFit/>
          </a:bodyPr>
          <a:lstStyle/>
          <a:p>
            <a:r>
              <a:rPr lang="en-US" sz="3200" b="1" i="1" dirty="0" smtClean="0"/>
              <a:t>SPECIAL EQUIPMENT . . .</a:t>
            </a:r>
            <a:endParaRPr lang="en-US" sz="3200" b="1" i="1"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64769"/>
            <a:ext cx="3687763"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9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51676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8747" y="5562600"/>
            <a:ext cx="5486400" cy="584775"/>
          </a:xfrm>
          <a:prstGeom prst="rect">
            <a:avLst/>
          </a:prstGeom>
          <a:noFill/>
        </p:spPr>
        <p:txBody>
          <a:bodyPr wrap="square" rtlCol="0">
            <a:spAutoFit/>
          </a:bodyPr>
          <a:lstStyle/>
          <a:p>
            <a:pPr algn="ctr"/>
            <a:r>
              <a:rPr lang="en-US" sz="3200" b="1" i="1" dirty="0" smtClean="0"/>
              <a:t>PRIVACY &amp; SURVEILLANCE</a:t>
            </a:r>
            <a:endParaRPr lang="en-US" sz="3200" b="1" i="1" dirty="0"/>
          </a:p>
        </p:txBody>
      </p:sp>
      <p:pic>
        <p:nvPicPr>
          <p:cNvPr id="20482" name="Picture 2" descr="http://media.columbian.com/img/photos/2013/08/03/08-05_Cx_Editorial_cartoon_NSA_Super_V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697" y="609600"/>
            <a:ext cx="7279584" cy="475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88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www.unitedliberty.org/files/images/liberty_n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284" y="1343527"/>
            <a:ext cx="5867400" cy="366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975"/>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1133</TotalTime>
  <Words>332</Words>
  <Application>Microsoft Office PowerPoint</Application>
  <PresentationFormat>On-screen Show (4:3)</PresentationFormat>
  <Paragraphs>36</Paragraphs>
  <Slides>48</Slides>
  <Notes>1</Notes>
  <HiddenSlides>1</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ALA WASHINGTON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how long ago was 1986 ? ! ?</vt:lpstr>
      <vt:lpstr>So, how long ago was 1986 ? ! ?</vt:lpstr>
      <vt:lpstr>So, how long ago was 1986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Eisgrau</dc:creator>
  <cp:lastModifiedBy>Adam Eisgrau</cp:lastModifiedBy>
  <cp:revision>90</cp:revision>
  <dcterms:created xsi:type="dcterms:W3CDTF">2015-05-02T17:53:23Z</dcterms:created>
  <dcterms:modified xsi:type="dcterms:W3CDTF">2015-10-20T21:10:16Z</dcterms:modified>
</cp:coreProperties>
</file>