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0" r:id="rId2"/>
    <p:sldId id="265" r:id="rId3"/>
    <p:sldId id="284" r:id="rId4"/>
    <p:sldId id="285" r:id="rId5"/>
    <p:sldId id="286" r:id="rId6"/>
    <p:sldId id="287" r:id="rId7"/>
    <p:sldId id="261" r:id="rId8"/>
    <p:sldId id="288" r:id="rId9"/>
    <p:sldId id="305" r:id="rId10"/>
    <p:sldId id="280" r:id="rId11"/>
    <p:sldId id="304" r:id="rId12"/>
    <p:sldId id="306" r:id="rId13"/>
    <p:sldId id="30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75" autoAdjust="0"/>
  </p:normalViewPr>
  <p:slideViewPr>
    <p:cSldViewPr snapToGrid="0">
      <p:cViewPr varScale="1">
        <p:scale>
          <a:sx n="57" d="100"/>
          <a:sy n="57"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545B527A-731F-4316-A55B-D6F52588EB0F}" type="datetimeFigureOut">
              <a:rPr lang="en-US" smtClean="0"/>
              <a:t>9/25/2018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morning/afternoon</a:t>
            </a:r>
            <a:r>
              <a:rPr lang="en-US" baseline="0" dirty="0" smtClean="0"/>
              <a:t> and thank you for asking me to join you.  My name is Rob Chestnut, and I am from the </a:t>
            </a:r>
            <a:r>
              <a:rPr lang="en-US" sz="1200" dirty="0" smtClean="0"/>
              <a:t>Center for Enterprise Dissemination Services and Consumer Innovation (CEDSCI). Notice the two important parts</a:t>
            </a:r>
            <a:r>
              <a:rPr lang="en-US" sz="1200" baseline="0" dirty="0" smtClean="0"/>
              <a:t> of CEDSCI - </a:t>
            </a:r>
            <a:r>
              <a:rPr lang="en-US" sz="1200" dirty="0" smtClean="0"/>
              <a:t>Enterprise Dissemination Services AND Consumer Innovation.</a:t>
            </a:r>
          </a:p>
          <a:p>
            <a:endParaRPr lang="en-US" dirty="0" smtClean="0"/>
          </a:p>
          <a:p>
            <a:endParaRPr lang="en-US" dirty="0" smtClean="0"/>
          </a:p>
          <a:p>
            <a:r>
              <a:rPr lang="en-US" dirty="0" smtClean="0"/>
              <a:t>Today I’ll be talking about the future of data dissemination</a:t>
            </a:r>
            <a:r>
              <a:rPr lang="en-US" baseline="0" dirty="0" smtClean="0"/>
              <a:t> at the U.S. Census Bureau, and specifically how you can be involved and help us change the way we disseminate data.</a:t>
            </a:r>
          </a:p>
          <a:p>
            <a:endParaRPr lang="en-US" baseline="0" dirty="0" smtClean="0"/>
          </a:p>
          <a:p>
            <a:r>
              <a:rPr lang="en-US" baseline="0" dirty="0" smtClean="0"/>
              <a:t>This presentation will include a short history of data dissemination, a conceptual vision of where we’re headed and how we’re transforming the way customers access our data.  </a:t>
            </a:r>
          </a:p>
          <a:p>
            <a:r>
              <a:rPr lang="en-US" baseline="0" dirty="0" smtClean="0"/>
              <a:t>We will take a brief look at the dissemination platform that is under development and give you opportunity to provide feedback that we will use throughout to recreate the platform. </a:t>
            </a:r>
          </a:p>
          <a:p>
            <a:r>
              <a:rPr lang="en-US" baseline="0" dirty="0" smtClean="0"/>
              <a:t>User feedback is an important part of the CEDSCI development process!</a:t>
            </a:r>
          </a:p>
          <a:p>
            <a:endParaRPr lang="en-US" baseline="0" dirty="0" smtClean="0"/>
          </a:p>
        </p:txBody>
      </p:sp>
      <p:sp>
        <p:nvSpPr>
          <p:cNvPr id="4" name="Slide Number Placeholder 3"/>
          <p:cNvSpPr>
            <a:spLocks noGrp="1"/>
          </p:cNvSpPr>
          <p:nvPr>
            <p:ph type="sldNum" sz="quarter" idx="10"/>
          </p:nvPr>
        </p:nvSpPr>
        <p:spPr/>
        <p:txBody>
          <a:bodyPr/>
          <a:lstStyle/>
          <a:p>
            <a:fld id="{603B9073-4934-4A18-B03D-7FA2DABDE591}" type="slidenum">
              <a:rPr lang="en-US" smtClean="0"/>
              <a:t>1</a:t>
            </a:fld>
            <a:endParaRPr lang="en-US"/>
          </a:p>
        </p:txBody>
      </p:sp>
    </p:spTree>
    <p:extLst>
      <p:ext uri="{BB962C8B-B14F-4D97-AF65-F5344CB8AC3E}">
        <p14:creationId xmlns:p14="http://schemas.microsoft.com/office/powerpoint/2010/main" val="365525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062640"/>
                </a:solidFill>
                <a:latin typeface="+mn-lt"/>
                <a:ea typeface="Calibri"/>
                <a:cs typeface="Calibri"/>
              </a:rPr>
              <a:t>Customers will be able to search directly from Census.gov and get relevant content, data tables, statistics, videos, publications, and images.</a:t>
            </a:r>
          </a:p>
          <a:p>
            <a:endParaRPr lang="en-US" dirty="0"/>
          </a:p>
        </p:txBody>
      </p:sp>
      <p:sp>
        <p:nvSpPr>
          <p:cNvPr id="4" name="Slide Number Placeholder 3"/>
          <p:cNvSpPr>
            <a:spLocks noGrp="1"/>
          </p:cNvSpPr>
          <p:nvPr>
            <p:ph type="sldNum" sz="quarter" idx="10"/>
          </p:nvPr>
        </p:nvSpPr>
        <p:spPr/>
        <p:txBody>
          <a:bodyPr/>
          <a:lstStyle/>
          <a:p>
            <a:fld id="{166C826C-419B-BF4C-BFBD-F097734C9321}" type="slidenum">
              <a:rPr lang="en-US" smtClean="0"/>
              <a:t>10</a:t>
            </a:fld>
            <a:endParaRPr lang="en-US" dirty="0"/>
          </a:p>
        </p:txBody>
      </p:sp>
    </p:spTree>
    <p:extLst>
      <p:ext uri="{BB962C8B-B14F-4D97-AF65-F5344CB8AC3E}">
        <p14:creationId xmlns:p14="http://schemas.microsoft.com/office/powerpoint/2010/main" val="357254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provide a quick demo of data.census.gov so that you can see our latest developments.  </a:t>
            </a:r>
          </a:p>
          <a:p>
            <a:endParaRPr lang="en-US" baseline="0" dirty="0" smtClean="0"/>
          </a:p>
          <a:p>
            <a:r>
              <a:rPr lang="en-US" baseline="0" dirty="0" smtClean="0"/>
              <a:t>(DEMO NOTES)</a:t>
            </a:r>
          </a:p>
          <a:p>
            <a:endParaRPr lang="en-US" baseline="0" dirty="0" smtClean="0"/>
          </a:p>
          <a:p>
            <a:endParaRPr lang="en-US" baseline="0" dirty="0" smtClean="0"/>
          </a:p>
          <a:p>
            <a:r>
              <a:rPr lang="en-US" baseline="0" dirty="0" smtClean="0"/>
              <a:t>REMEMBER:  Data.census.gov is a preview site to show what we’re developing </a:t>
            </a:r>
            <a:r>
              <a:rPr lang="en-US" i="1" baseline="0" dirty="0" smtClean="0"/>
              <a:t>as</a:t>
            </a:r>
            <a:r>
              <a:rPr lang="en-US" baseline="0" dirty="0" smtClean="0"/>
              <a:t> we’re developing.</a:t>
            </a:r>
          </a:p>
          <a:p>
            <a:endParaRPr lang="en-US" baseline="0" dirty="0" smtClean="0"/>
          </a:p>
          <a:p>
            <a:r>
              <a:rPr lang="en-US" baseline="0" dirty="0" smtClean="0"/>
              <a:t>What is being built here will eventually support the search for all of census.gov. </a:t>
            </a:r>
          </a:p>
          <a:p>
            <a:endParaRPr lang="en-US" baseline="0" dirty="0" smtClean="0"/>
          </a:p>
          <a:p>
            <a:r>
              <a:rPr lang="en-US" baseline="0" dirty="0" smtClean="0"/>
              <a:t>We’re not finished, and that’s the point.</a:t>
            </a:r>
          </a:p>
          <a:p>
            <a:endParaRPr lang="en-US" baseline="0" dirty="0" smtClean="0"/>
          </a:p>
          <a:p>
            <a:r>
              <a:rPr lang="en-US" baseline="0" dirty="0" smtClean="0"/>
              <a:t>As part of our agile development process, we will continue to make incremental releases over the next year.  We invite you in to play around now, while we’re still working.</a:t>
            </a:r>
          </a:p>
        </p:txBody>
      </p:sp>
      <p:sp>
        <p:nvSpPr>
          <p:cNvPr id="4" name="Slide Number Placeholder 3"/>
          <p:cNvSpPr>
            <a:spLocks noGrp="1"/>
          </p:cNvSpPr>
          <p:nvPr>
            <p:ph type="sldNum" sz="quarter" idx="10"/>
          </p:nvPr>
        </p:nvSpPr>
        <p:spPr/>
        <p:txBody>
          <a:bodyPr/>
          <a:lstStyle/>
          <a:p>
            <a:fld id="{D71A8971-5F0B-4911-87AC-F8CFD894A892}" type="slidenum">
              <a:rPr lang="en-US" smtClean="0"/>
              <a:t>11</a:t>
            </a:fld>
            <a:endParaRPr lang="en-US"/>
          </a:p>
        </p:txBody>
      </p:sp>
    </p:spTree>
    <p:extLst>
      <p:ext uri="{BB962C8B-B14F-4D97-AF65-F5344CB8AC3E}">
        <p14:creationId xmlns:p14="http://schemas.microsoft.com/office/powerpoint/2010/main" val="346793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explore the site….and by explore, I mean take a few minutes to play around with some</a:t>
            </a:r>
            <a:r>
              <a:rPr lang="en-US" baseline="0" dirty="0" smtClean="0"/>
              <a:t> of the new features, not stress yourself out over the details for right now…</a:t>
            </a:r>
          </a:p>
          <a:p>
            <a:endParaRPr lang="en-US" baseline="0" dirty="0" smtClean="0"/>
          </a:p>
          <a:p>
            <a:r>
              <a:rPr lang="en-US" baseline="0" dirty="0" smtClean="0"/>
              <a:t>We </a:t>
            </a:r>
            <a:r>
              <a:rPr lang="en-US" dirty="0" smtClean="0"/>
              <a:t>REALLY want to know what you think!  </a:t>
            </a:r>
          </a:p>
          <a:p>
            <a:endParaRPr lang="en-US" dirty="0" smtClean="0"/>
          </a:p>
          <a:p>
            <a:r>
              <a:rPr lang="en-US" dirty="0" smtClean="0"/>
              <a:t>Your</a:t>
            </a:r>
            <a:r>
              <a:rPr lang="en-US" baseline="0" dirty="0" smtClean="0"/>
              <a:t> </a:t>
            </a:r>
            <a:r>
              <a:rPr lang="en-US" dirty="0" smtClean="0"/>
              <a:t>feedback is critical to</a:t>
            </a:r>
            <a:r>
              <a:rPr lang="en-US" baseline="0" dirty="0" smtClean="0"/>
              <a:t> this process, </a:t>
            </a:r>
            <a:r>
              <a:rPr lang="en-US" dirty="0" smtClean="0"/>
              <a:t>to be sure we’re getting data users what they want and need!</a:t>
            </a:r>
          </a:p>
          <a:p>
            <a:endParaRPr lang="en-US" dirty="0" smtClean="0"/>
          </a:p>
          <a:p>
            <a:r>
              <a:rPr lang="en-US" dirty="0" smtClean="0"/>
              <a:t>You</a:t>
            </a:r>
            <a:r>
              <a:rPr lang="en-US" baseline="0" dirty="0" smtClean="0"/>
              <a:t> can be the voice for the data users you serve, and for yourself.</a:t>
            </a:r>
            <a:endParaRPr lang="en-US" dirty="0" smtClean="0"/>
          </a:p>
          <a:p>
            <a:endParaRPr lang="en-US" dirty="0" smtClean="0"/>
          </a:p>
          <a:p>
            <a:r>
              <a:rPr lang="en-US" dirty="0" smtClean="0"/>
              <a:t>Take a look</a:t>
            </a:r>
            <a:r>
              <a:rPr lang="en-US" baseline="0" dirty="0" smtClean="0"/>
              <a:t> at data.census.gov, </a:t>
            </a:r>
            <a:r>
              <a:rPr lang="en-US" dirty="0" smtClean="0"/>
              <a:t> </a:t>
            </a:r>
          </a:p>
          <a:p>
            <a:endParaRPr lang="en-US" dirty="0" smtClean="0"/>
          </a:p>
          <a:p>
            <a:r>
              <a:rPr lang="en-US" dirty="0" smtClean="0"/>
              <a:t>and email</a:t>
            </a:r>
            <a:r>
              <a:rPr lang="en-US" baseline="0" dirty="0" smtClean="0"/>
              <a:t> us your thoughts to cedsci.feedback@census.gov.</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12</a:t>
            </a:fld>
            <a:endParaRPr lang="en-US"/>
          </a:p>
        </p:txBody>
      </p:sp>
    </p:spTree>
    <p:extLst>
      <p:ext uri="{BB962C8B-B14F-4D97-AF65-F5344CB8AC3E}">
        <p14:creationId xmlns:p14="http://schemas.microsoft.com/office/powerpoint/2010/main" val="358997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participation in today’s webinar!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grateful</a:t>
            </a:r>
            <a:r>
              <a:rPr lang="en-US" baseline="0" dirty="0" smtClean="0"/>
              <a:t> for your interest in being involved in how we improve the search experience on Census.gov, and are very much looking forward to your feedback!  </a:t>
            </a:r>
            <a:r>
              <a:rPr lang="en-US" dirty="0" smtClean="0"/>
              <a:t>This</a:t>
            </a:r>
            <a:r>
              <a:rPr lang="en-US" baseline="0" dirty="0" smtClean="0"/>
              <a:t> presentation was intentionally made brief to give you some time to explore data.census.gov, and we hope you’ll take a few minutes to do that.</a:t>
            </a:r>
            <a:endParaRPr lang="en-US" dirty="0" smtClean="0"/>
          </a:p>
          <a:p>
            <a:endParaRPr lang="en-US" baseline="0" dirty="0" smtClean="0"/>
          </a:p>
          <a:p>
            <a:r>
              <a:rPr lang="en-US" baseline="0" dirty="0" smtClean="0"/>
              <a:t>We will be conducting webinars in the coming months to look at other aspects of our development.  The next one will likely take place in early March, so do keep an eye out if you would like to learn more about our focus at that point.</a:t>
            </a:r>
          </a:p>
          <a:p>
            <a:endParaRPr lang="en-US" baseline="0" dirty="0"/>
          </a:p>
          <a:p>
            <a:r>
              <a:rPr lang="en-US" baseline="0" dirty="0" smtClean="0"/>
              <a:t>If you have questions about today’s session, we can take a few now.  You can also contact us with general feedback at cedsci.feedback@census.gov, or you can reach out to me with specific questions.</a:t>
            </a:r>
          </a:p>
          <a:p>
            <a:endParaRPr lang="en-US" baseline="0" dirty="0" smtClean="0"/>
          </a:p>
          <a:p>
            <a:endParaRPr lang="en-US" baseline="0" dirty="0" smtClean="0"/>
          </a:p>
          <a:p>
            <a:r>
              <a:rPr lang="en-US" baseline="0" dirty="0" smtClean="0"/>
              <a:t>Thank you!</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603B9073-4934-4A18-B03D-7FA2DABDE591}" type="slidenum">
              <a:rPr lang="en-US" smtClean="0"/>
              <a:t>13</a:t>
            </a:fld>
            <a:endParaRPr lang="en-US"/>
          </a:p>
        </p:txBody>
      </p:sp>
    </p:spTree>
    <p:extLst>
      <p:ext uri="{BB962C8B-B14F-4D97-AF65-F5344CB8AC3E}">
        <p14:creationId xmlns:p14="http://schemas.microsoft.com/office/powerpoint/2010/main" val="6365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start</a:t>
            </a:r>
            <a:r>
              <a:rPr lang="en-US" baseline="0" dirty="0" smtClean="0"/>
              <a:t> with the Census Bureau’s mission and vision since it’s always good to come back to the mission and the vision.</a:t>
            </a:r>
          </a:p>
          <a:p>
            <a:endParaRPr lang="en-US" baseline="0" dirty="0" smtClean="0"/>
          </a:p>
          <a:p>
            <a:r>
              <a:rPr lang="en-US" dirty="0" smtClean="0"/>
              <a:t>The mission of our agency</a:t>
            </a:r>
            <a:r>
              <a:rPr lang="en-US" baseline="0" dirty="0" smtClean="0"/>
              <a:t> is to serve as the nations’ leading provider of quality data about its people and economy.</a:t>
            </a:r>
          </a:p>
          <a:p>
            <a:endParaRPr lang="en-US" baseline="0" dirty="0" smtClean="0"/>
          </a:p>
          <a:p>
            <a:r>
              <a:rPr lang="en-US" baseline="0" dirty="0" smtClean="0"/>
              <a:t>Our vision is to be the trusted source for timely and relevant statistical information, and the leader in data-driven innovation.</a:t>
            </a:r>
            <a:endParaRPr lang="en-US" dirty="0" smtClean="0"/>
          </a:p>
          <a:p>
            <a:endParaRPr lang="en-US" dirty="0" smtClean="0"/>
          </a:p>
          <a:p>
            <a:r>
              <a:rPr lang="en-US" dirty="0" smtClean="0"/>
              <a:t>Naturally,</a:t>
            </a:r>
            <a:r>
              <a:rPr lang="en-US" baseline="0" dirty="0" smtClean="0"/>
              <a:t> d</a:t>
            </a:r>
            <a:r>
              <a:rPr lang="en-US" dirty="0" smtClean="0"/>
              <a:t>ata</a:t>
            </a:r>
            <a:r>
              <a:rPr lang="en-US" baseline="0" dirty="0" smtClean="0"/>
              <a:t> dissemination is built into the mission and vision of the Census Bureau (as being the provider and trusted source), and how we provide our data to you really matters to us.</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a:t>
            </a:fld>
            <a:endParaRPr lang="en-US"/>
          </a:p>
        </p:txBody>
      </p:sp>
    </p:spTree>
    <p:extLst>
      <p:ext uri="{BB962C8B-B14F-4D97-AF65-F5344CB8AC3E}">
        <p14:creationId xmlns:p14="http://schemas.microsoft.com/office/powerpoint/2010/main" val="104161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all know, we’ve got A LOT of data</a:t>
            </a:r>
            <a:r>
              <a:rPr lang="en-US" baseline="0" dirty="0" smtClean="0"/>
              <a:t>.  You’re data users and know all that we have – estimates and census data (economic, 10 year population).</a:t>
            </a:r>
          </a:p>
          <a:p>
            <a:endParaRPr lang="en-US" baseline="0" dirty="0" smtClean="0"/>
          </a:p>
          <a:p>
            <a:r>
              <a:rPr lang="en-US" baseline="0" dirty="0" smtClean="0"/>
              <a:t>Just take a look at this list of data programs which include household and business surveys, estimates, and censuses.</a:t>
            </a:r>
          </a:p>
          <a:p>
            <a:endParaRPr lang="en-US" baseline="0" dirty="0" smtClean="0"/>
          </a:p>
          <a:p>
            <a:r>
              <a:rPr lang="en-US" baseline="0" dirty="0" smtClean="0"/>
              <a:t>We conduct more than one hundred surveys every year and from that alone we have a lot of data to process and even more that we could be sharing with the public.</a:t>
            </a: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a:t>
            </a:fld>
            <a:endParaRPr lang="en-US"/>
          </a:p>
        </p:txBody>
      </p:sp>
    </p:spTree>
    <p:extLst>
      <p:ext uri="{BB962C8B-B14F-4D97-AF65-F5344CB8AC3E}">
        <p14:creationId xmlns:p14="http://schemas.microsoft.com/office/powerpoint/2010/main" val="141169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we’ve got lost of</a:t>
            </a:r>
            <a:r>
              <a:rPr lang="en-US" baseline="0" dirty="0" smtClean="0"/>
              <a:t> tools for accessing our data.  </a:t>
            </a:r>
          </a:p>
          <a:p>
            <a:endParaRPr lang="en-US" baseline="0" dirty="0" smtClean="0"/>
          </a:p>
          <a:p>
            <a:r>
              <a:rPr lang="en-US" baseline="0" dirty="0" smtClean="0"/>
              <a:t>Some of these tools you know and love and use all the time.  American Fact Finder, On the Map, The Pop Clock, My Congressional District.  The list goes on and on.</a:t>
            </a:r>
          </a:p>
          <a:p>
            <a:endParaRPr lang="en-US" baseline="0" dirty="0" smtClean="0"/>
          </a:p>
          <a:p>
            <a:r>
              <a:rPr lang="en-US" baseline="0" dirty="0" smtClean="0"/>
              <a:t>As of last week, there were about 40 from which you could choose.</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a:t>
            </a:fld>
            <a:endParaRPr lang="en-US"/>
          </a:p>
        </p:txBody>
      </p:sp>
    </p:spTree>
    <p:extLst>
      <p:ext uri="{BB962C8B-B14F-4D97-AF65-F5344CB8AC3E}">
        <p14:creationId xmlns:p14="http://schemas.microsoft.com/office/powerpoint/2010/main" val="5061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we’ve also got a problem.  Because</a:t>
            </a:r>
            <a:r>
              <a:rPr lang="en-US" baseline="0" dirty="0" smtClean="0"/>
              <a:t> w</a:t>
            </a:r>
            <a:r>
              <a:rPr lang="en-US" dirty="0" smtClean="0"/>
              <a:t>e’ve</a:t>
            </a:r>
            <a:r>
              <a:rPr lang="en-US" baseline="0" dirty="0" smtClean="0"/>
              <a:t> got so much great information, and so many tools, apps, visualizations, maps, videos, and…you get the point.  </a:t>
            </a:r>
          </a:p>
          <a:p>
            <a:endParaRPr lang="en-US" baseline="0" dirty="0" smtClean="0"/>
          </a:p>
          <a:p>
            <a:r>
              <a:rPr lang="en-US" baseline="0" dirty="0" smtClean="0"/>
              <a:t>People sometimes find our website a little bit overwhelming, especially first time users who just want to get a quick population number or poverty stat.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71A8971-5F0B-4911-87AC-F8CFD894A892}" type="slidenum">
              <a:rPr lang="en-US" smtClean="0"/>
              <a:t>5</a:t>
            </a:fld>
            <a:endParaRPr lang="en-US"/>
          </a:p>
        </p:txBody>
      </p:sp>
    </p:spTree>
    <p:extLst>
      <p:ext uri="{BB962C8B-B14F-4D97-AF65-F5344CB8AC3E}">
        <p14:creationId xmlns:p14="http://schemas.microsoft.com/office/powerpoint/2010/main" val="382526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after 20 years of innovating online, and after developing hundreds of tools and apps, user feedback let us know we needed to change.  </a:t>
            </a:r>
          </a:p>
          <a:p>
            <a:endParaRPr lang="en-US" baseline="0" dirty="0" smtClean="0"/>
          </a:p>
          <a:p>
            <a:r>
              <a:rPr lang="en-US" baseline="0" dirty="0" smtClean="0"/>
              <a:t>“Make it easier!” people said. </a:t>
            </a:r>
          </a:p>
          <a:p>
            <a:endParaRPr lang="en-US" baseline="0" dirty="0" smtClean="0"/>
          </a:p>
          <a:p>
            <a:r>
              <a:rPr lang="en-US" baseline="0" dirty="0" smtClean="0"/>
              <a:t>Simplify! </a:t>
            </a:r>
          </a:p>
          <a:p>
            <a:endParaRPr lang="en-US" baseline="0" dirty="0" smtClean="0"/>
          </a:p>
          <a:p>
            <a:r>
              <a:rPr lang="en-US" baseline="0" dirty="0" smtClean="0"/>
              <a:t>Give us a user-friendly way to access the data! </a:t>
            </a:r>
          </a:p>
          <a:p>
            <a:endParaRPr lang="en-US" baseline="0" dirty="0" smtClean="0"/>
          </a:p>
          <a:p>
            <a:r>
              <a:rPr lang="en-US" baseline="0" dirty="0" smtClean="0"/>
              <a:t>And, please don’t require us to know any of your jargon to find the data we’re looking for!</a:t>
            </a:r>
          </a:p>
        </p:txBody>
      </p:sp>
      <p:sp>
        <p:nvSpPr>
          <p:cNvPr id="4" name="Slide Number Placeholder 3"/>
          <p:cNvSpPr>
            <a:spLocks noGrp="1"/>
          </p:cNvSpPr>
          <p:nvPr>
            <p:ph type="sldNum" sz="quarter" idx="10"/>
          </p:nvPr>
        </p:nvSpPr>
        <p:spPr/>
        <p:txBody>
          <a:bodyPr/>
          <a:lstStyle/>
          <a:p>
            <a:fld id="{603B9073-4934-4A18-B03D-7FA2DABDE591}" type="slidenum">
              <a:rPr lang="en-US" smtClean="0"/>
              <a:t>6</a:t>
            </a:fld>
            <a:endParaRPr lang="en-US"/>
          </a:p>
        </p:txBody>
      </p:sp>
    </p:spTree>
    <p:extLst>
      <p:ext uri="{BB962C8B-B14F-4D97-AF65-F5344CB8AC3E}">
        <p14:creationId xmlns:p14="http://schemas.microsoft.com/office/powerpoint/2010/main" val="125512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heard the our data users and now we are addressing the needs of our customers through an enterprise dissemination frame work.  </a:t>
            </a:r>
          </a:p>
          <a:p>
            <a:endParaRPr lang="en-US" baseline="0" dirty="0" smtClean="0"/>
          </a:p>
          <a:p>
            <a:r>
              <a:rPr lang="en-US" baseline="0" dirty="0" smtClean="0"/>
              <a:t>That means we’re looking at ways to streamline user’s access to data and improve their online experience.  </a:t>
            </a:r>
          </a:p>
          <a:p>
            <a:endParaRPr lang="en-US" baseline="0" dirty="0" smtClean="0"/>
          </a:p>
          <a:p>
            <a:r>
              <a:rPr lang="en-US" baseline="0" dirty="0" smtClean="0"/>
              <a:t>We’re planning to maintain the best aspects and features or our current data tools.  </a:t>
            </a:r>
          </a:p>
          <a:p>
            <a:endParaRPr lang="en-US" baseline="0" dirty="0" smtClean="0"/>
          </a:p>
          <a:p>
            <a:r>
              <a:rPr lang="en-US" baseline="0" dirty="0" smtClean="0"/>
              <a:t>But, we’re also reducing redundancies and operational costs by being more efficient and effect in the ways we disseminate data.  </a:t>
            </a:r>
          </a:p>
          <a:p>
            <a:endParaRPr lang="en-US" baseline="0" dirty="0" smtClean="0"/>
          </a:p>
          <a:p>
            <a:r>
              <a:rPr lang="en-US" baseline="0" dirty="0" smtClean="0"/>
              <a:t>Though our enterprise dissemination environment, we’re also providing greater access to the Census Bureau API (and I’ll talk about that more in just a moment).</a:t>
            </a: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7</a:t>
            </a:fld>
            <a:endParaRPr lang="en-US"/>
          </a:p>
        </p:txBody>
      </p:sp>
    </p:spTree>
    <p:extLst>
      <p:ext uri="{BB962C8B-B14F-4D97-AF65-F5344CB8AC3E}">
        <p14:creationId xmlns:p14="http://schemas.microsoft.com/office/powerpoint/2010/main" val="203583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gives a good picture of “before</a:t>
            </a:r>
            <a:r>
              <a:rPr lang="en-US" baseline="0" dirty="0" smtClean="0"/>
              <a:t>” </a:t>
            </a:r>
          </a:p>
          <a:p>
            <a:r>
              <a:rPr lang="en-US" baseline="0" dirty="0" smtClean="0"/>
              <a:t>and what we want our “after” to be.</a:t>
            </a:r>
            <a:endParaRPr lang="en-US" dirty="0" smtClean="0"/>
          </a:p>
          <a:p>
            <a:endParaRPr lang="en-US" dirty="0" smtClean="0"/>
          </a:p>
          <a:p>
            <a:r>
              <a:rPr lang="en-US" dirty="0" smtClean="0"/>
              <a:t>So, to move from our before pictures</a:t>
            </a:r>
            <a:r>
              <a:rPr lang="en-US" baseline="0" dirty="0" smtClean="0"/>
              <a:t> with dozens of data access points to our after environment, </a:t>
            </a:r>
            <a:r>
              <a:rPr lang="en-US" dirty="0" smtClean="0"/>
              <a:t>we’re working to create a </a:t>
            </a:r>
            <a:r>
              <a:rPr lang="en-US" baseline="0" dirty="0" smtClean="0"/>
              <a:t>Bureau-wide, enterprise dissemination platform.  </a:t>
            </a:r>
          </a:p>
          <a:p>
            <a:endParaRPr lang="en-US" baseline="0" dirty="0" smtClean="0"/>
          </a:p>
          <a:p>
            <a:r>
              <a:rPr lang="en-US" baseline="0" dirty="0" smtClean="0"/>
              <a:t>A one-stop shop for accessing all our data, metadata, and content in one place.  </a:t>
            </a:r>
          </a:p>
          <a:p>
            <a:endParaRPr lang="en-US" baseline="0" dirty="0" smtClean="0"/>
          </a:p>
          <a:p>
            <a:r>
              <a:rPr lang="en-US" baseline="0" dirty="0" smtClean="0"/>
              <a:t>And when we’re finished, you will get it all through a single, intuitive search on census.gov. </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8</a:t>
            </a:fld>
            <a:endParaRPr lang="en-US"/>
          </a:p>
        </p:txBody>
      </p:sp>
    </p:spTree>
    <p:extLst>
      <p:ext uri="{BB962C8B-B14F-4D97-AF65-F5344CB8AC3E}">
        <p14:creationId xmlns:p14="http://schemas.microsoft.com/office/powerpoint/2010/main" val="129360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talk about that for a moment.  The new data platform is built on the Census Bureau API or application programming interface.</a:t>
            </a:r>
          </a:p>
          <a:p>
            <a:endParaRPr lang="en-US" baseline="0" dirty="0" smtClean="0"/>
          </a:p>
          <a:p>
            <a:r>
              <a:rPr lang="en-US" baseline="0" dirty="0" smtClean="0"/>
              <a:t>The term may be unfamiliar, but it’s at the heart of what we’re doing and allows users greater flexibility in getting exactly the data they want without things they don’t need.</a:t>
            </a:r>
          </a:p>
          <a:p>
            <a:endParaRPr lang="en-US" baseline="0" dirty="0" smtClean="0"/>
          </a:p>
          <a:p>
            <a:r>
              <a:rPr lang="en-US" baseline="0" dirty="0" smtClean="0"/>
              <a:t>Essentially, as users search they will be making direct calls to our data, metadata, and geospatial services in a way that hasn’t previously been done at the Census Bureau.</a:t>
            </a:r>
          </a:p>
          <a:p>
            <a:endParaRPr lang="en-US" baseline="0" dirty="0" smtClean="0"/>
          </a:p>
          <a:p>
            <a:r>
              <a:rPr lang="en-US" baseline="0" dirty="0" smtClean="0"/>
              <a:t>So as we’re talking about the long-term nature of this project, you will certainly understand what an undertaking it is – not only to transition our data from American </a:t>
            </a:r>
            <a:r>
              <a:rPr lang="en-US" baseline="0" dirty="0" err="1" smtClean="0"/>
              <a:t>FactFinder</a:t>
            </a:r>
            <a:r>
              <a:rPr lang="en-US" baseline="0" dirty="0" smtClean="0"/>
              <a:t> and our other methods of dissemination, but we’re also working to incorporate more data and content and to configure the API in a way that allows for easy, direct calls.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03B9073-4934-4A18-B03D-7FA2DABDE591}" type="slidenum">
              <a:rPr lang="en-US" smtClean="0"/>
              <a:t>9</a:t>
            </a:fld>
            <a:endParaRPr lang="en-US"/>
          </a:p>
        </p:txBody>
      </p:sp>
    </p:spTree>
    <p:extLst>
      <p:ext uri="{BB962C8B-B14F-4D97-AF65-F5344CB8AC3E}">
        <p14:creationId xmlns:p14="http://schemas.microsoft.com/office/powerpoint/2010/main" val="375305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ored  BG | Footers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F73694-2F0A-6047-95EA-1282BFCC7D6C}" type="slidenum">
              <a:rPr lang="en-US" smtClean="0"/>
              <a:pPr/>
              <a:t>‹#›</a:t>
            </a:fld>
            <a:endParaRPr lang="en-US" dirty="0"/>
          </a:p>
        </p:txBody>
      </p:sp>
    </p:spTree>
    <p:extLst>
      <p:ext uri="{BB962C8B-B14F-4D97-AF65-F5344CB8AC3E}">
        <p14:creationId xmlns:p14="http://schemas.microsoft.com/office/powerpoint/2010/main" val="39991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97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mailto:cedsci.feedback@censu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mailto:Robert.d.chestnut@censu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cedsci.feedback@censu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95500" y="4352543"/>
            <a:ext cx="8001000" cy="1579725"/>
          </a:xfrm>
        </p:spPr>
        <p:txBody>
          <a:bodyPr>
            <a:noAutofit/>
          </a:bodyPr>
          <a:lstStyle/>
          <a:p>
            <a:r>
              <a:rPr lang="en-US" sz="2000" dirty="0" smtClean="0"/>
              <a:t>Rob Chestnut</a:t>
            </a:r>
          </a:p>
          <a:p>
            <a:r>
              <a:rPr lang="en-US" sz="2000" dirty="0" smtClean="0"/>
              <a:t>Center for Enterprise Dissemination Services and Consumer Innovation (CEDSCI)</a:t>
            </a:r>
          </a:p>
          <a:p>
            <a:r>
              <a:rPr lang="en-US" sz="2000" dirty="0" smtClean="0"/>
              <a:t>U.S. Census Bureau</a:t>
            </a:r>
            <a:endParaRPr lang="en-US" sz="2000" dirty="0"/>
          </a:p>
        </p:txBody>
      </p:sp>
      <p:sp>
        <p:nvSpPr>
          <p:cNvPr id="4" name="Title 3"/>
          <p:cNvSpPr>
            <a:spLocks noGrp="1"/>
          </p:cNvSpPr>
          <p:nvPr>
            <p:ph type="title"/>
          </p:nvPr>
        </p:nvSpPr>
        <p:spPr>
          <a:xfrm>
            <a:off x="1524000" y="921434"/>
            <a:ext cx="9144000" cy="1163398"/>
          </a:xfrm>
        </p:spPr>
        <p:txBody>
          <a:bodyPr>
            <a:normAutofit fontScale="90000"/>
          </a:bodyPr>
          <a:lstStyle/>
          <a:p>
            <a:r>
              <a:rPr lang="en-US" sz="4400" dirty="0" smtClean="0"/>
              <a:t>The Future of Data Dissemination </a:t>
            </a:r>
            <a:br>
              <a:rPr lang="en-US" sz="4400" dirty="0" smtClean="0"/>
            </a:br>
            <a:r>
              <a:rPr lang="en-US" sz="4400" dirty="0" smtClean="0"/>
              <a:t>at the U.S. Census Bureau</a:t>
            </a:r>
            <a:endParaRPr lang="en-US" sz="4400" dirty="0"/>
          </a:p>
        </p:txBody>
      </p:sp>
      <p:sp>
        <p:nvSpPr>
          <p:cNvPr id="6" name="Title 3"/>
          <p:cNvSpPr txBox="1">
            <a:spLocks/>
          </p:cNvSpPr>
          <p:nvPr/>
        </p:nvSpPr>
        <p:spPr>
          <a:xfrm>
            <a:off x="1524000" y="2869967"/>
            <a:ext cx="9144000" cy="7693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t>Virginia Library Association</a:t>
            </a:r>
            <a:endParaRPr lang="en-US" sz="2800" dirty="0" smtClean="0"/>
          </a:p>
          <a:p>
            <a:r>
              <a:rPr lang="en-US" sz="2800" dirty="0" smtClean="0"/>
              <a:t>September </a:t>
            </a:r>
            <a:r>
              <a:rPr lang="en-US" sz="2800" dirty="0" smtClean="0"/>
              <a:t>28, </a:t>
            </a:r>
            <a:r>
              <a:rPr lang="en-US" sz="2800" dirty="0" smtClean="0"/>
              <a:t>2018</a:t>
            </a:r>
            <a:endParaRPr lang="en-US" sz="2800" dirty="0"/>
          </a:p>
        </p:txBody>
      </p:sp>
    </p:spTree>
    <p:extLst>
      <p:ext uri="{BB962C8B-B14F-4D97-AF65-F5344CB8AC3E}">
        <p14:creationId xmlns:p14="http://schemas.microsoft.com/office/powerpoint/2010/main" val="500368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a:xfrm>
            <a:off x="543561" y="130693"/>
            <a:ext cx="11343639" cy="10081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GB" dirty="0" smtClean="0">
                <a:solidFill>
                  <a:srgbClr val="112E51"/>
                </a:solidFill>
                <a:cs typeface="Gotham Black"/>
              </a:rPr>
              <a:t>Future Integration Points</a:t>
            </a:r>
            <a:endParaRPr lang="en-GB" dirty="0">
              <a:solidFill>
                <a:srgbClr val="112E51"/>
              </a:solidFill>
              <a:cs typeface="Gotham Black"/>
            </a:endParaRPr>
          </a:p>
        </p:txBody>
      </p:sp>
      <p:pic>
        <p:nvPicPr>
          <p:cNvPr id="15" name="Picture 14"/>
          <p:cNvPicPr>
            <a:picLocks noChangeAspect="1"/>
          </p:cNvPicPr>
          <p:nvPr/>
        </p:nvPicPr>
        <p:blipFill rotWithShape="1">
          <a:blip r:embed="rId3"/>
          <a:srcRect b="51111"/>
          <a:stretch/>
        </p:blipFill>
        <p:spPr>
          <a:xfrm>
            <a:off x="1982289" y="1159836"/>
            <a:ext cx="8652604" cy="4586922"/>
          </a:xfrm>
          <a:prstGeom prst="rect">
            <a:avLst/>
          </a:prstGeom>
        </p:spPr>
      </p:pic>
      <p:sp>
        <p:nvSpPr>
          <p:cNvPr id="2" name="Rectangle 1"/>
          <p:cNvSpPr/>
          <p:nvPr/>
        </p:nvSpPr>
        <p:spPr>
          <a:xfrm>
            <a:off x="4225997" y="1051191"/>
            <a:ext cx="6088762" cy="556055"/>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95A8"/>
              </a:solidFill>
            </a:endParaRPr>
          </a:p>
        </p:txBody>
      </p:sp>
    </p:spTree>
    <p:extLst>
      <p:ext uri="{BB962C8B-B14F-4D97-AF65-F5344CB8AC3E}">
        <p14:creationId xmlns:p14="http://schemas.microsoft.com/office/powerpoint/2010/main" val="13135603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2"/>
            <a:ext cx="10515600" cy="1325563"/>
          </a:xfrm>
        </p:spPr>
        <p:txBody>
          <a:bodyPr/>
          <a:lstStyle/>
          <a:p>
            <a:r>
              <a:rPr lang="en-US" dirty="0" smtClean="0"/>
              <a:t>The Preview Site: </a:t>
            </a:r>
            <a:r>
              <a:rPr lang="en-US" dirty="0" smtClean="0">
                <a:hlinkClick r:id="rId3"/>
              </a:rPr>
              <a:t>data.census.gov</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11</a:t>
            </a:fld>
            <a:endParaRPr lang="en-US"/>
          </a:p>
        </p:txBody>
      </p:sp>
      <p:pic>
        <p:nvPicPr>
          <p:cNvPr id="6" name="Picture 5"/>
          <p:cNvPicPr>
            <a:picLocks noChangeAspect="1"/>
          </p:cNvPicPr>
          <p:nvPr/>
        </p:nvPicPr>
        <p:blipFill>
          <a:blip r:embed="rId4"/>
          <a:stretch>
            <a:fillRect/>
          </a:stretch>
        </p:blipFill>
        <p:spPr>
          <a:xfrm>
            <a:off x="300301" y="1337707"/>
            <a:ext cx="11591398" cy="5371624"/>
          </a:xfrm>
          <a:prstGeom prst="rect">
            <a:avLst/>
          </a:prstGeom>
        </p:spPr>
      </p:pic>
    </p:spTree>
    <p:extLst>
      <p:ext uri="{BB962C8B-B14F-4D97-AF65-F5344CB8AC3E}">
        <p14:creationId xmlns:p14="http://schemas.microsoft.com/office/powerpoint/2010/main" val="111889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9" y="129152"/>
            <a:ext cx="11813458" cy="1325563"/>
          </a:xfrm>
        </p:spPr>
        <p:txBody>
          <a:bodyPr/>
          <a:lstStyle/>
          <a:p>
            <a:r>
              <a:rPr lang="en-US" dirty="0" smtClean="0"/>
              <a:t>Email us your thoughts: </a:t>
            </a:r>
            <a:r>
              <a:rPr lang="en-US" sz="4200" dirty="0" smtClean="0">
                <a:hlinkClick r:id="rId3"/>
              </a:rPr>
              <a:t>cedsci.feedback@census.gov</a:t>
            </a:r>
            <a:endParaRPr lang="en-US" sz="4200" dirty="0"/>
          </a:p>
        </p:txBody>
      </p:sp>
      <p:sp>
        <p:nvSpPr>
          <p:cNvPr id="4" name="Slide Number Placeholder 3"/>
          <p:cNvSpPr>
            <a:spLocks noGrp="1"/>
          </p:cNvSpPr>
          <p:nvPr>
            <p:ph type="sldNum" sz="quarter" idx="12"/>
          </p:nvPr>
        </p:nvSpPr>
        <p:spPr/>
        <p:txBody>
          <a:bodyPr/>
          <a:lstStyle/>
          <a:p>
            <a:fld id="{24BFE6D4-27A9-4AE4-9EAE-AF75F97B179B}" type="slidenum">
              <a:rPr lang="en-US" smtClean="0"/>
              <a:t>12</a:t>
            </a:fld>
            <a:endParaRPr lang="en-US"/>
          </a:p>
        </p:txBody>
      </p:sp>
      <p:pic>
        <p:nvPicPr>
          <p:cNvPr id="3" name="Picture 2"/>
          <p:cNvPicPr>
            <a:picLocks noChangeAspect="1"/>
          </p:cNvPicPr>
          <p:nvPr/>
        </p:nvPicPr>
        <p:blipFill>
          <a:blip r:embed="rId4"/>
          <a:stretch>
            <a:fillRect/>
          </a:stretch>
        </p:blipFill>
        <p:spPr>
          <a:xfrm>
            <a:off x="2125611" y="1780716"/>
            <a:ext cx="8257253" cy="3892255"/>
          </a:xfrm>
          <a:prstGeom prst="rect">
            <a:avLst/>
          </a:prstGeom>
        </p:spPr>
      </p:pic>
    </p:spTree>
    <p:extLst>
      <p:ext uri="{BB962C8B-B14F-4D97-AF65-F5344CB8AC3E}">
        <p14:creationId xmlns:p14="http://schemas.microsoft.com/office/powerpoint/2010/main" val="389753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pPr algn="ctr"/>
            <a:r>
              <a:rPr lang="en-US" dirty="0" smtClean="0"/>
              <a:t>Questions/Feedback?</a:t>
            </a:r>
            <a:endParaRPr lang="en-US" dirty="0"/>
          </a:p>
        </p:txBody>
      </p:sp>
      <p:sp>
        <p:nvSpPr>
          <p:cNvPr id="3" name="Content Placeholder 2"/>
          <p:cNvSpPr>
            <a:spLocks noGrp="1"/>
          </p:cNvSpPr>
          <p:nvPr>
            <p:ph idx="1"/>
          </p:nvPr>
        </p:nvSpPr>
        <p:spPr>
          <a:xfrm>
            <a:off x="609600" y="2209800"/>
            <a:ext cx="6477000" cy="3657599"/>
          </a:xfrm>
        </p:spPr>
        <p:txBody>
          <a:bodyPr>
            <a:normAutofit lnSpcReduction="10000"/>
          </a:bodyPr>
          <a:lstStyle/>
          <a:p>
            <a:pPr marL="0" indent="0">
              <a:buNone/>
            </a:pPr>
            <a:r>
              <a:rPr lang="en-US" i="1" dirty="0" smtClean="0"/>
              <a:t>Specific questions? Please feel free to contact me!</a:t>
            </a:r>
          </a:p>
          <a:p>
            <a:pPr marL="0" indent="0">
              <a:buNone/>
            </a:pPr>
            <a:endParaRPr lang="en-US" sz="1200" i="1" dirty="0"/>
          </a:p>
          <a:p>
            <a:pPr marL="0" indent="0">
              <a:buNone/>
            </a:pPr>
            <a:r>
              <a:rPr lang="en-US" b="1" dirty="0" smtClean="0"/>
              <a:t>Rob Chestnut</a:t>
            </a:r>
          </a:p>
          <a:p>
            <a:pPr marL="0" indent="0">
              <a:buNone/>
            </a:pPr>
            <a:r>
              <a:rPr lang="en-US" dirty="0" smtClean="0"/>
              <a:t>Communication and User Engagement</a:t>
            </a:r>
          </a:p>
          <a:p>
            <a:pPr marL="0" indent="0">
              <a:buNone/>
            </a:pPr>
            <a:r>
              <a:rPr lang="en-US" dirty="0" smtClean="0"/>
              <a:t>CEDSCI, U.S. Census Bureau</a:t>
            </a:r>
          </a:p>
          <a:p>
            <a:pPr marL="0" indent="0">
              <a:buNone/>
            </a:pPr>
            <a:r>
              <a:rPr lang="en-US" dirty="0" smtClean="0">
                <a:hlinkClick r:id="rId3"/>
              </a:rPr>
              <a:t>Robert.d.chestnut@census.gov</a:t>
            </a:r>
            <a:r>
              <a:rPr lang="en-US" dirty="0" smtClean="0"/>
              <a:t>	</a:t>
            </a:r>
            <a:endParaRPr lang="en-US" dirty="0" smtClean="0"/>
          </a:p>
          <a:p>
            <a:pPr marL="0" indent="0">
              <a:buNone/>
            </a:pPr>
            <a:r>
              <a:rPr lang="en-US" dirty="0" smtClean="0"/>
              <a:t>301-763-3786</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13</a:t>
            </a:fld>
            <a:endParaRPr lang="en-US"/>
          </a:p>
        </p:txBody>
      </p:sp>
      <p:sp>
        <p:nvSpPr>
          <p:cNvPr id="5" name="TextBox 4"/>
          <p:cNvSpPr txBox="1"/>
          <p:nvPr/>
        </p:nvSpPr>
        <p:spPr>
          <a:xfrm>
            <a:off x="152400" y="1161007"/>
            <a:ext cx="118872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600" b="1" dirty="0" smtClean="0"/>
              <a:t>General feedback, please email: </a:t>
            </a:r>
            <a:r>
              <a:rPr lang="en-US" sz="3600" b="1" dirty="0" smtClean="0">
                <a:hlinkClick r:id="rId4"/>
              </a:rPr>
              <a:t>cedsci.feedback@census.gov</a:t>
            </a:r>
            <a:r>
              <a:rPr lang="en-US" sz="3600" b="1" dirty="0" smtClean="0"/>
              <a:t> </a:t>
            </a:r>
            <a:endParaRPr lang="en-US" sz="3600" b="1" dirty="0"/>
          </a:p>
        </p:txBody>
      </p:sp>
      <p:sp>
        <p:nvSpPr>
          <p:cNvPr id="6" name="TextBox 5"/>
          <p:cNvSpPr txBox="1"/>
          <p:nvPr/>
        </p:nvSpPr>
        <p:spPr>
          <a:xfrm>
            <a:off x="7458635" y="3484601"/>
            <a:ext cx="4114800" cy="1107996"/>
          </a:xfrm>
          <a:prstGeom prst="rect">
            <a:avLst/>
          </a:prstGeom>
          <a:noFill/>
        </p:spPr>
        <p:txBody>
          <a:bodyPr wrap="square" rtlCol="0">
            <a:spAutoFit/>
          </a:bodyPr>
          <a:lstStyle/>
          <a:p>
            <a:r>
              <a:rPr lang="en-US" sz="6600" dirty="0" smtClean="0"/>
              <a:t>Thank you!</a:t>
            </a:r>
            <a:endParaRPr lang="en-US" sz="6600" dirty="0"/>
          </a:p>
        </p:txBody>
      </p:sp>
    </p:spTree>
    <p:extLst>
      <p:ext uri="{BB962C8B-B14F-4D97-AF65-F5344CB8AC3E}">
        <p14:creationId xmlns:p14="http://schemas.microsoft.com/office/powerpoint/2010/main" val="3028205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669"/>
            <a:ext cx="10515600" cy="1325563"/>
          </a:xfrm>
        </p:spPr>
        <p:txBody>
          <a:bodyPr/>
          <a:lstStyle/>
          <a:p>
            <a:r>
              <a:rPr lang="en-US" dirty="0" smtClean="0"/>
              <a:t>Census Bureau Mission and Vision</a:t>
            </a:r>
            <a:endParaRPr lang="en-US" dirty="0"/>
          </a:p>
        </p:txBody>
      </p:sp>
      <p:sp>
        <p:nvSpPr>
          <p:cNvPr id="3" name="Content Placeholder 2"/>
          <p:cNvSpPr>
            <a:spLocks noGrp="1"/>
          </p:cNvSpPr>
          <p:nvPr>
            <p:ph idx="1"/>
          </p:nvPr>
        </p:nvSpPr>
        <p:spPr>
          <a:xfrm>
            <a:off x="838200" y="1350232"/>
            <a:ext cx="10515600" cy="4351338"/>
          </a:xfrm>
        </p:spPr>
        <p:txBody>
          <a:bodyPr/>
          <a:lstStyle/>
          <a:p>
            <a:pPr marL="0" indent="0">
              <a:buNone/>
            </a:pPr>
            <a:r>
              <a:rPr lang="en-US" sz="3200" dirty="0" smtClean="0"/>
              <a:t>Mission:  </a:t>
            </a:r>
            <a:r>
              <a:rPr lang="en-US" sz="3200" b="1" i="1" dirty="0"/>
              <a:t>To serve as the nation’s leading provider of quality data about its people and economy</a:t>
            </a:r>
            <a:r>
              <a:rPr lang="en-US" sz="3200" b="1" i="1" dirty="0" smtClean="0"/>
              <a:t>.</a:t>
            </a:r>
          </a:p>
          <a:p>
            <a:pPr marL="0" indent="0">
              <a:buNone/>
            </a:pPr>
            <a:endParaRPr lang="en-US" b="1" i="1" dirty="0"/>
          </a:p>
          <a:p>
            <a:pPr marL="0" indent="0">
              <a:buNone/>
            </a:pPr>
            <a:r>
              <a:rPr lang="en-US" sz="3200" dirty="0" smtClean="0"/>
              <a:t>Vision:  </a:t>
            </a:r>
            <a:r>
              <a:rPr lang="en-US" sz="3200" b="1" i="1" dirty="0"/>
              <a:t>To be the trusted source for timely and relevant statistical information, and the leader in data-driven innovation.</a:t>
            </a:r>
            <a:endParaRPr lang="en-US" sz="3200" dirty="0"/>
          </a:p>
        </p:txBody>
      </p:sp>
      <p:sp>
        <p:nvSpPr>
          <p:cNvPr id="4" name="Slide Number Placeholder 3"/>
          <p:cNvSpPr>
            <a:spLocks noGrp="1"/>
          </p:cNvSpPr>
          <p:nvPr>
            <p:ph type="sldNum" sz="quarter" idx="12"/>
          </p:nvPr>
        </p:nvSpPr>
        <p:spPr/>
        <p:txBody>
          <a:bodyPr/>
          <a:lstStyle/>
          <a:p>
            <a:fld id="{24BFE6D4-27A9-4AE4-9EAE-AF75F97B179B}" type="slidenum">
              <a:rPr lang="en-US" smtClean="0"/>
              <a:t>2</a:t>
            </a:fld>
            <a:endParaRPr lang="en-US"/>
          </a:p>
        </p:txBody>
      </p:sp>
    </p:spTree>
    <p:extLst>
      <p:ext uri="{BB962C8B-B14F-4D97-AF65-F5344CB8AC3E}">
        <p14:creationId xmlns:p14="http://schemas.microsoft.com/office/powerpoint/2010/main" val="74174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24522" y="1497039"/>
            <a:ext cx="3936237" cy="2759335"/>
          </a:xfrm>
          <a:prstGeom prst="rect">
            <a:avLst/>
          </a:prstGeom>
        </p:spPr>
      </p:pic>
      <p:pic>
        <p:nvPicPr>
          <p:cNvPr id="13" name="Picture 12"/>
          <p:cNvPicPr>
            <a:picLocks noChangeAspect="1"/>
          </p:cNvPicPr>
          <p:nvPr/>
        </p:nvPicPr>
        <p:blipFill rotWithShape="1">
          <a:blip r:embed="rId4" cstate="hqprint">
            <a:extLst>
              <a:ext uri="{28A0092B-C50C-407E-A947-70E740481C1C}">
                <a14:useLocalDpi xmlns:a14="http://schemas.microsoft.com/office/drawing/2010/main"/>
              </a:ext>
            </a:extLst>
          </a:blip>
          <a:srcRect t="-1" b="-3164"/>
          <a:stretch/>
        </p:blipFill>
        <p:spPr>
          <a:xfrm>
            <a:off x="5633065" y="3993428"/>
            <a:ext cx="3543324" cy="2728047"/>
          </a:xfrm>
          <a:prstGeom prst="rect">
            <a:avLst/>
          </a:prstGeom>
        </p:spPr>
      </p:pic>
      <p:grpSp>
        <p:nvGrpSpPr>
          <p:cNvPr id="20" name="Group 19"/>
          <p:cNvGrpSpPr/>
          <p:nvPr/>
        </p:nvGrpSpPr>
        <p:grpSpPr>
          <a:xfrm>
            <a:off x="300037" y="1388001"/>
            <a:ext cx="3659161" cy="5250563"/>
            <a:chOff x="9611" y="164122"/>
            <a:chExt cx="4080467" cy="6597631"/>
          </a:xfrm>
        </p:grpSpPr>
        <p:pic>
          <p:nvPicPr>
            <p:cNvPr id="3" name="Picture 2"/>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611" y="164122"/>
              <a:ext cx="3892379" cy="3607318"/>
            </a:xfrm>
            <a:prstGeom prst="rect">
              <a:avLst/>
            </a:prstGeom>
          </p:spPr>
        </p:pic>
        <p:pic>
          <p:nvPicPr>
            <p:cNvPr id="5" name="Picture 4"/>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9152" y="3499390"/>
              <a:ext cx="4070926" cy="3262363"/>
            </a:xfrm>
            <a:prstGeom prst="rect">
              <a:avLst/>
            </a:prstGeom>
          </p:spPr>
        </p:pic>
      </p:grpSp>
      <p:grpSp>
        <p:nvGrpSpPr>
          <p:cNvPr id="21" name="Group 20"/>
          <p:cNvGrpSpPr/>
          <p:nvPr/>
        </p:nvGrpSpPr>
        <p:grpSpPr>
          <a:xfrm>
            <a:off x="1610358" y="1430996"/>
            <a:ext cx="4270775" cy="5233285"/>
            <a:chOff x="1707148" y="188426"/>
            <a:chExt cx="4762501" cy="6575920"/>
          </a:xfrm>
        </p:grpSpPr>
        <p:pic>
          <p:nvPicPr>
            <p:cNvPr id="6" name="Picture 5"/>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708425" y="188426"/>
              <a:ext cx="4360126" cy="3646430"/>
            </a:xfrm>
            <a:prstGeom prst="rect">
              <a:avLst/>
            </a:prstGeom>
          </p:spPr>
        </p:pic>
        <p:pic>
          <p:nvPicPr>
            <p:cNvPr id="8" name="Picture 7"/>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707148" y="3819670"/>
              <a:ext cx="4762501" cy="2944676"/>
            </a:xfrm>
            <a:prstGeom prst="rect">
              <a:avLst/>
            </a:prstGeom>
          </p:spPr>
        </p:pic>
      </p:grpSp>
      <p:grpSp>
        <p:nvGrpSpPr>
          <p:cNvPr id="22" name="Group 21"/>
          <p:cNvGrpSpPr/>
          <p:nvPr/>
        </p:nvGrpSpPr>
        <p:grpSpPr>
          <a:xfrm>
            <a:off x="3258990" y="1388436"/>
            <a:ext cx="4363321" cy="5253104"/>
            <a:chOff x="4162280" y="106188"/>
            <a:chExt cx="4865703" cy="6600824"/>
          </a:xfrm>
        </p:grpSpPr>
        <p:pic>
          <p:nvPicPr>
            <p:cNvPr id="9" name="Picture 8"/>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162280" y="106188"/>
              <a:ext cx="4737100" cy="3077978"/>
            </a:xfrm>
            <a:prstGeom prst="rect">
              <a:avLst/>
            </a:prstGeom>
          </p:spPr>
        </p:pic>
        <p:pic>
          <p:nvPicPr>
            <p:cNvPr id="10" name="Picture 9"/>
            <p:cNvPicPr>
              <a:picLocks noChangeAspect="1"/>
            </p:cNvPicPr>
            <p:nvPr/>
          </p:nvPicPr>
          <p:blipFill rotWithShape="1">
            <a:blip r:embed="rId10" cstate="hqprint">
              <a:extLst>
                <a:ext uri="{28A0092B-C50C-407E-A947-70E740481C1C}">
                  <a14:useLocalDpi xmlns:a14="http://schemas.microsoft.com/office/drawing/2010/main"/>
                </a:ext>
              </a:extLst>
            </a:blip>
            <a:srcRect b="-1607"/>
            <a:stretch/>
          </p:blipFill>
          <p:spPr>
            <a:xfrm>
              <a:off x="4201982" y="3106563"/>
              <a:ext cx="4826001" cy="3600449"/>
            </a:xfrm>
            <a:prstGeom prst="rect">
              <a:avLst/>
            </a:prstGeom>
          </p:spPr>
        </p:pic>
      </p:grpSp>
      <p:pic>
        <p:nvPicPr>
          <p:cNvPr id="11" name="Picture 10"/>
          <p:cNvPicPr>
            <a:picLocks noChangeAspect="1"/>
          </p:cNvPicPr>
          <p:nvPr/>
        </p:nvPicPr>
        <p:blipFill rotWithShape="1">
          <a:blip r:embed="rId11" cstate="hqprint">
            <a:extLst>
              <a:ext uri="{28A0092B-C50C-407E-A947-70E740481C1C}">
                <a14:useLocalDpi xmlns:a14="http://schemas.microsoft.com/office/drawing/2010/main"/>
              </a:ext>
            </a:extLst>
          </a:blip>
          <a:srcRect t="-340"/>
          <a:stretch/>
        </p:blipFill>
        <p:spPr>
          <a:xfrm>
            <a:off x="4873554" y="1378226"/>
            <a:ext cx="4840436" cy="2880262"/>
          </a:xfrm>
          <a:prstGeom prst="rect">
            <a:avLst/>
          </a:prstGeom>
        </p:spPr>
      </p:pic>
      <p:pic>
        <p:nvPicPr>
          <p:cNvPr id="14" name="Picture 13"/>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4829366" y="3989168"/>
            <a:ext cx="4893023" cy="2646662"/>
          </a:xfrm>
          <a:prstGeom prst="rect">
            <a:avLst/>
          </a:prstGeom>
        </p:spPr>
      </p:pic>
      <p:pic>
        <p:nvPicPr>
          <p:cNvPr id="15" name="Picture 14"/>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583404" y="1367596"/>
            <a:ext cx="2757686" cy="2847017"/>
          </a:xfrm>
          <a:prstGeom prst="rect">
            <a:avLst/>
          </a:prstGeom>
        </p:spPr>
      </p:pic>
      <p:pic>
        <p:nvPicPr>
          <p:cNvPr id="16" name="Picture 15"/>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6625651" y="3776222"/>
            <a:ext cx="2868421" cy="2880740"/>
          </a:xfrm>
          <a:prstGeom prst="rect">
            <a:avLst/>
          </a:prstGeom>
        </p:spPr>
      </p:pic>
      <p:pic>
        <p:nvPicPr>
          <p:cNvPr id="17" name="Picture 16"/>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8359799" y="1362195"/>
            <a:ext cx="2815595" cy="1849002"/>
          </a:xfrm>
          <a:prstGeom prst="rect">
            <a:avLst/>
          </a:prstGeom>
        </p:spPr>
      </p:pic>
      <p:pic>
        <p:nvPicPr>
          <p:cNvPr id="18" name="Picture 17"/>
          <p:cNvPicPr>
            <a:picLocks noChangeAspect="1"/>
          </p:cNvPicPr>
          <p:nvPr/>
        </p:nvPicPr>
        <p:blipFill rotWithShape="1">
          <a:blip r:embed="rId16" cstate="hqprint">
            <a:extLst>
              <a:ext uri="{28A0092B-C50C-407E-A947-70E740481C1C}">
                <a14:useLocalDpi xmlns:a14="http://schemas.microsoft.com/office/drawing/2010/main"/>
              </a:ext>
            </a:extLst>
          </a:blip>
          <a:srcRect t="11473"/>
          <a:stretch/>
        </p:blipFill>
        <p:spPr>
          <a:xfrm>
            <a:off x="8346206" y="3212749"/>
            <a:ext cx="2873821" cy="2952913"/>
          </a:xfrm>
          <a:prstGeom prst="rect">
            <a:avLst/>
          </a:prstGeom>
        </p:spPr>
      </p:pic>
      <p:sp>
        <p:nvSpPr>
          <p:cNvPr id="2" name="Title 1"/>
          <p:cNvSpPr>
            <a:spLocks noGrp="1"/>
          </p:cNvSpPr>
          <p:nvPr>
            <p:ph type="title"/>
          </p:nvPr>
        </p:nvSpPr>
        <p:spPr>
          <a:xfrm>
            <a:off x="1327596" y="93784"/>
            <a:ext cx="10515600" cy="1325563"/>
          </a:xfrm>
          <a:solidFill>
            <a:schemeClr val="bg1"/>
          </a:solidFill>
        </p:spPr>
        <p:txBody>
          <a:bodyPr/>
          <a:lstStyle/>
          <a:p>
            <a:r>
              <a:rPr lang="en-US" dirty="0" smtClean="0"/>
              <a:t>The Census Bureau has </a:t>
            </a:r>
            <a:r>
              <a:rPr lang="en-US" i="1" dirty="0" smtClean="0"/>
              <a:t>lots of data</a:t>
            </a:r>
            <a:r>
              <a:rPr lang="en-US" dirty="0" smtClean="0"/>
              <a:t>.</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a:t>
            </a:fld>
            <a:endParaRPr lang="en-US"/>
          </a:p>
        </p:txBody>
      </p:sp>
    </p:spTree>
    <p:extLst>
      <p:ext uri="{BB962C8B-B14F-4D97-AF65-F5344CB8AC3E}">
        <p14:creationId xmlns:p14="http://schemas.microsoft.com/office/powerpoint/2010/main" val="194808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33980" y="1229818"/>
            <a:ext cx="8100258" cy="5178505"/>
          </a:xfrm>
          <a:prstGeom prst="rect">
            <a:avLst/>
          </a:prstGeom>
        </p:spPr>
      </p:pic>
      <p:sp>
        <p:nvSpPr>
          <p:cNvPr id="2" name="Title 1"/>
          <p:cNvSpPr>
            <a:spLocks noGrp="1"/>
          </p:cNvSpPr>
          <p:nvPr>
            <p:ph type="title"/>
          </p:nvPr>
        </p:nvSpPr>
        <p:spPr>
          <a:xfrm>
            <a:off x="838200" y="6781"/>
            <a:ext cx="10515600" cy="1325563"/>
          </a:xfrm>
        </p:spPr>
        <p:txBody>
          <a:bodyPr/>
          <a:lstStyle/>
          <a:p>
            <a:r>
              <a:rPr lang="en-US" dirty="0" smtClean="0"/>
              <a:t>And, the Census Bureau has </a:t>
            </a:r>
            <a:r>
              <a:rPr lang="en-US" i="1" dirty="0" smtClean="0"/>
              <a:t>lots of tools</a:t>
            </a:r>
            <a:r>
              <a:rPr lang="en-US" dirty="0" smtClean="0"/>
              <a:t> for disseminating its data.</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a:t>
            </a:fld>
            <a:endParaRPr lang="en-US"/>
          </a:p>
        </p:txBody>
      </p:sp>
      <p:pic>
        <p:nvPicPr>
          <p:cNvPr id="7" name="Picture 6"/>
          <p:cNvPicPr>
            <a:picLocks noChangeAspect="1"/>
          </p:cNvPicPr>
          <p:nvPr/>
        </p:nvPicPr>
        <p:blipFill>
          <a:blip r:embed="rId4"/>
          <a:stretch>
            <a:fillRect/>
          </a:stretch>
        </p:blipFill>
        <p:spPr>
          <a:xfrm>
            <a:off x="7794471" y="3770639"/>
            <a:ext cx="3727255" cy="288565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a:off x="1577020" y="2280146"/>
            <a:ext cx="5628841" cy="262366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8889"/>
          <a:stretch/>
        </p:blipFill>
        <p:spPr>
          <a:xfrm>
            <a:off x="3833980" y="4140902"/>
            <a:ext cx="3464789" cy="251539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311914" y="4133823"/>
            <a:ext cx="3165688" cy="252247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8385467" y="1133251"/>
            <a:ext cx="3076768" cy="24516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a:off x="280376" y="1614686"/>
            <a:ext cx="3615363" cy="1571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43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29"/>
            <a:ext cx="10515600" cy="1325563"/>
          </a:xfrm>
        </p:spPr>
        <p:txBody>
          <a:bodyPr/>
          <a:lstStyle/>
          <a:p>
            <a:r>
              <a:rPr lang="en-US" dirty="0" smtClean="0"/>
              <a:t>But, Census.gov</a:t>
            </a:r>
            <a:r>
              <a:rPr lang="en-US" i="1" dirty="0" smtClean="0"/>
              <a:t> overwhelms users.</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5</a:t>
            </a:fld>
            <a:endParaRPr lang="en-US"/>
          </a:p>
        </p:txBody>
      </p:sp>
      <p:pic>
        <p:nvPicPr>
          <p:cNvPr id="5" name="Picture 4"/>
          <p:cNvPicPr>
            <a:picLocks noChangeAspect="1"/>
          </p:cNvPicPr>
          <p:nvPr/>
        </p:nvPicPr>
        <p:blipFill rotWithShape="1">
          <a:blip r:embed="rId3"/>
          <a:srcRect l="8192" r="7062" b="36856"/>
          <a:stretch/>
        </p:blipFill>
        <p:spPr>
          <a:xfrm>
            <a:off x="2194559" y="1104877"/>
            <a:ext cx="8023861" cy="4731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9451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87D1-8102-4F08-AC75-14361E9DC2B3}"/>
              </a:ext>
            </a:extLst>
          </p:cNvPr>
          <p:cNvSpPr>
            <a:spLocks noGrp="1"/>
          </p:cNvSpPr>
          <p:nvPr>
            <p:ph type="title"/>
          </p:nvPr>
        </p:nvSpPr>
        <p:spPr>
          <a:xfrm>
            <a:off x="609600" y="76200"/>
            <a:ext cx="10972800" cy="1143000"/>
          </a:xfrm>
        </p:spPr>
        <p:txBody>
          <a:bodyPr/>
          <a:lstStyle/>
          <a:p>
            <a:r>
              <a:rPr lang="en-US" dirty="0">
                <a:ea typeface="Verdana" panose="020B0604030504040204" pitchFamily="34" charset="0"/>
                <a:cs typeface="Verdana" panose="020B0604030504040204" pitchFamily="34" charset="0"/>
              </a:rPr>
              <a:t>Census </a:t>
            </a:r>
            <a:r>
              <a:rPr lang="en-US" dirty="0" smtClean="0">
                <a:ea typeface="Verdana" panose="020B0604030504040204" pitchFamily="34" charset="0"/>
                <a:cs typeface="Verdana" panose="020B0604030504040204" pitchFamily="34" charset="0"/>
              </a:rPr>
              <a:t>Bureau Online History</a:t>
            </a:r>
            <a:endParaRPr lang="en-US" dirty="0">
              <a:ea typeface="Verdana" panose="020B0604030504040204" pitchFamily="34" charset="0"/>
              <a:cs typeface="Verdana" panose="020B0604030504040204" pitchFamily="34" charset="0"/>
            </a:endParaRPr>
          </a:p>
        </p:txBody>
      </p:sp>
      <p:grpSp>
        <p:nvGrpSpPr>
          <p:cNvPr id="10" name="Group 9">
            <a:extLst>
              <a:ext uri="{FF2B5EF4-FFF2-40B4-BE49-F238E27FC236}">
                <a16:creationId xmlns:a16="http://schemas.microsoft.com/office/drawing/2014/main" id="{ECAA5201-9EBA-4A3B-81D2-97EFB501EC5D}"/>
              </a:ext>
            </a:extLst>
          </p:cNvPr>
          <p:cNvGrpSpPr/>
          <p:nvPr/>
        </p:nvGrpSpPr>
        <p:grpSpPr>
          <a:xfrm>
            <a:off x="989591" y="3986654"/>
            <a:ext cx="1116681" cy="1793768"/>
            <a:chOff x="764295" y="3531808"/>
            <a:chExt cx="1116681" cy="1793768"/>
          </a:xfrm>
        </p:grpSpPr>
        <p:sp>
          <p:nvSpPr>
            <p:cNvPr id="5" name="Arrow: Chevron 4">
              <a:extLst>
                <a:ext uri="{FF2B5EF4-FFF2-40B4-BE49-F238E27FC236}">
                  <a16:creationId xmlns:a16="http://schemas.microsoft.com/office/drawing/2014/main" id="{FE06874E-93A5-4430-B154-6C032260EEC9}"/>
                </a:ext>
              </a:extLst>
            </p:cNvPr>
            <p:cNvSpPr/>
            <p:nvPr/>
          </p:nvSpPr>
          <p:spPr>
            <a:xfrm>
              <a:off x="950489" y="3537914"/>
              <a:ext cx="744293" cy="295564"/>
            </a:xfrm>
            <a:prstGeom prst="chevron">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9F0BB53-54DC-48A2-A57E-CE597504E03B}"/>
                </a:ext>
              </a:extLst>
            </p:cNvPr>
            <p:cNvGrpSpPr/>
            <p:nvPr/>
          </p:nvGrpSpPr>
          <p:grpSpPr>
            <a:xfrm>
              <a:off x="764295" y="4208895"/>
              <a:ext cx="1116681" cy="1116681"/>
              <a:chOff x="319112" y="4211240"/>
              <a:chExt cx="1116681" cy="1116681"/>
            </a:xfrm>
          </p:grpSpPr>
          <p:sp>
            <p:nvSpPr>
              <p:cNvPr id="33" name="Oval 32">
                <a:extLst>
                  <a:ext uri="{FF2B5EF4-FFF2-40B4-BE49-F238E27FC236}">
                    <a16:creationId xmlns:a16="http://schemas.microsoft.com/office/drawing/2014/main" id="{834AFE0E-8E3E-453F-AF7C-CAF409370F65}"/>
                  </a:ext>
                </a:extLst>
              </p:cNvPr>
              <p:cNvSpPr/>
              <p:nvPr/>
            </p:nvSpPr>
            <p:spPr>
              <a:xfrm>
                <a:off x="319112" y="4211240"/>
                <a:ext cx="1116681" cy="1116681"/>
              </a:xfrm>
              <a:prstGeom prst="ellipse">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3838F3DF-AAED-4F91-A90C-C83F816F478D}"/>
                  </a:ext>
                </a:extLst>
              </p:cNvPr>
              <p:cNvSpPr txBox="1"/>
              <p:nvPr/>
            </p:nvSpPr>
            <p:spPr>
              <a:xfrm>
                <a:off x="319113" y="4446416"/>
                <a:ext cx="1116678" cy="646331"/>
              </a:xfrm>
              <a:prstGeom prst="rect">
                <a:avLst/>
              </a:prstGeom>
              <a:no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1990 Decennial Lookup</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42" name="TextBox 41">
              <a:extLst>
                <a:ext uri="{FF2B5EF4-FFF2-40B4-BE49-F238E27FC236}">
                  <a16:creationId xmlns:a16="http://schemas.microsoft.com/office/drawing/2014/main" id="{BFE040DC-D0BA-4939-9FBE-F993ABB5AA5E}"/>
                </a:ext>
              </a:extLst>
            </p:cNvPr>
            <p:cNvSpPr txBox="1"/>
            <p:nvPr/>
          </p:nvSpPr>
          <p:spPr>
            <a:xfrm>
              <a:off x="1047560" y="3531808"/>
              <a:ext cx="582211" cy="307777"/>
            </a:xfrm>
            <a:prstGeom prst="rect">
              <a:avLst/>
            </a:prstGeom>
            <a:noFill/>
          </p:spPr>
          <p:txBody>
            <a:bodyPr wrap="non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1994</a:t>
              </a:r>
            </a:p>
          </p:txBody>
        </p:sp>
        <p:cxnSp>
          <p:nvCxnSpPr>
            <p:cNvPr id="95" name="Straight Connector 94">
              <a:extLst>
                <a:ext uri="{FF2B5EF4-FFF2-40B4-BE49-F238E27FC236}">
                  <a16:creationId xmlns:a16="http://schemas.microsoft.com/office/drawing/2014/main" id="{1709B2F4-2B00-4ED4-A811-5C9B15726A06}"/>
                </a:ext>
              </a:extLst>
            </p:cNvPr>
            <p:cNvCxnSpPr>
              <a:cxnSpLocks/>
            </p:cNvCxnSpPr>
            <p:nvPr/>
          </p:nvCxnSpPr>
          <p:spPr>
            <a:xfrm flipV="1">
              <a:off x="1322635" y="3833478"/>
              <a:ext cx="0" cy="377762"/>
            </a:xfrm>
            <a:prstGeom prst="line">
              <a:avLst/>
            </a:prstGeom>
            <a:ln w="76200">
              <a:solidFill>
                <a:srgbClr val="6F7B9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0443E9A0-63DF-4B6C-80DE-8F918343A63E}"/>
              </a:ext>
            </a:extLst>
          </p:cNvPr>
          <p:cNvGrpSpPr/>
          <p:nvPr/>
        </p:nvGrpSpPr>
        <p:grpSpPr>
          <a:xfrm>
            <a:off x="1731866" y="2513588"/>
            <a:ext cx="1283812" cy="1780843"/>
            <a:chOff x="1489811" y="2058742"/>
            <a:chExt cx="1283812" cy="1780843"/>
          </a:xfrm>
        </p:grpSpPr>
        <p:sp>
          <p:nvSpPr>
            <p:cNvPr id="6" name="Arrow: Chevron 5">
              <a:extLst>
                <a:ext uri="{FF2B5EF4-FFF2-40B4-BE49-F238E27FC236}">
                  <a16:creationId xmlns:a16="http://schemas.microsoft.com/office/drawing/2014/main" id="{64CFB698-F31C-492C-B468-7B22E4487E5C}"/>
                </a:ext>
              </a:extLst>
            </p:cNvPr>
            <p:cNvSpPr/>
            <p:nvPr/>
          </p:nvSpPr>
          <p:spPr>
            <a:xfrm>
              <a:off x="1759571" y="3537914"/>
              <a:ext cx="744293" cy="295564"/>
            </a:xfrm>
            <a:prstGeom prst="chevron">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a:extLst>
                <a:ext uri="{FF2B5EF4-FFF2-40B4-BE49-F238E27FC236}">
                  <a16:creationId xmlns:a16="http://schemas.microsoft.com/office/drawing/2014/main" id="{45600B6D-0BCF-4A70-BA49-0769FB2550EB}"/>
                </a:ext>
              </a:extLst>
            </p:cNvPr>
            <p:cNvGrpSpPr/>
            <p:nvPr/>
          </p:nvGrpSpPr>
          <p:grpSpPr>
            <a:xfrm>
              <a:off x="1489811" y="2058742"/>
              <a:ext cx="1283812" cy="1116681"/>
              <a:chOff x="1134713" y="2146898"/>
              <a:chExt cx="1283812" cy="1116681"/>
            </a:xfrm>
          </p:grpSpPr>
          <p:sp>
            <p:nvSpPr>
              <p:cNvPr id="37" name="Oval 36">
                <a:extLst>
                  <a:ext uri="{FF2B5EF4-FFF2-40B4-BE49-F238E27FC236}">
                    <a16:creationId xmlns:a16="http://schemas.microsoft.com/office/drawing/2014/main" id="{BB80D5DA-CC79-487B-9B22-9C3D39681E19}"/>
                  </a:ext>
                </a:extLst>
              </p:cNvPr>
              <p:cNvSpPr/>
              <p:nvPr/>
            </p:nvSpPr>
            <p:spPr>
              <a:xfrm>
                <a:off x="1218279" y="2146898"/>
                <a:ext cx="1116681" cy="1116681"/>
              </a:xfrm>
              <a:prstGeom prst="ellipse">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623FD123-2F6C-4760-93A6-418405951FB6}"/>
                  </a:ext>
                </a:extLst>
              </p:cNvPr>
              <p:cNvSpPr txBox="1"/>
              <p:nvPr/>
            </p:nvSpPr>
            <p:spPr>
              <a:xfrm>
                <a:off x="1134713" y="2382072"/>
                <a:ext cx="1283812" cy="646331"/>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MABLE / Geo Correspondence Engine</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3" name="TextBox 42">
              <a:extLst>
                <a:ext uri="{FF2B5EF4-FFF2-40B4-BE49-F238E27FC236}">
                  <a16:creationId xmlns:a16="http://schemas.microsoft.com/office/drawing/2014/main" id="{BB246D6D-90E6-48F1-A365-64CB38EF1354}"/>
                </a:ext>
              </a:extLst>
            </p:cNvPr>
            <p:cNvSpPr txBox="1"/>
            <p:nvPr/>
          </p:nvSpPr>
          <p:spPr>
            <a:xfrm>
              <a:off x="1856642"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1994</a:t>
              </a:r>
            </a:p>
          </p:txBody>
        </p:sp>
        <p:cxnSp>
          <p:nvCxnSpPr>
            <p:cNvPr id="97" name="Straight Connector 96">
              <a:extLst>
                <a:ext uri="{FF2B5EF4-FFF2-40B4-BE49-F238E27FC236}">
                  <a16:creationId xmlns:a16="http://schemas.microsoft.com/office/drawing/2014/main" id="{125ACD91-EDB8-4780-A17B-BFC2A3C1C925}"/>
                </a:ext>
              </a:extLst>
            </p:cNvPr>
            <p:cNvCxnSpPr>
              <a:cxnSpLocks/>
            </p:cNvCxnSpPr>
            <p:nvPr/>
          </p:nvCxnSpPr>
          <p:spPr>
            <a:xfrm flipV="1">
              <a:off x="2131717" y="3166810"/>
              <a:ext cx="0" cy="377762"/>
            </a:xfrm>
            <a:prstGeom prst="line">
              <a:avLst/>
            </a:prstGeom>
            <a:ln w="76200">
              <a:solidFill>
                <a:srgbClr val="8EC9CC"/>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5C68BA4-2A0C-4A2A-8F5C-45EBBBF7B81B}"/>
              </a:ext>
            </a:extLst>
          </p:cNvPr>
          <p:cNvGrpSpPr/>
          <p:nvPr/>
        </p:nvGrpSpPr>
        <p:grpSpPr>
          <a:xfrm>
            <a:off x="2641206" y="3986654"/>
            <a:ext cx="1116681" cy="1793768"/>
            <a:chOff x="2480420" y="3531808"/>
            <a:chExt cx="1116681" cy="1793768"/>
          </a:xfrm>
        </p:grpSpPr>
        <p:sp>
          <p:nvSpPr>
            <p:cNvPr id="7" name="Arrow: Chevron 6">
              <a:extLst>
                <a:ext uri="{FF2B5EF4-FFF2-40B4-BE49-F238E27FC236}">
                  <a16:creationId xmlns:a16="http://schemas.microsoft.com/office/drawing/2014/main" id="{7B1E9C68-029F-453E-808C-3ADE0E4909DD}"/>
                </a:ext>
              </a:extLst>
            </p:cNvPr>
            <p:cNvSpPr/>
            <p:nvPr/>
          </p:nvSpPr>
          <p:spPr>
            <a:xfrm>
              <a:off x="2666614" y="3537914"/>
              <a:ext cx="744293" cy="295564"/>
            </a:xfrm>
            <a:prstGeom prst="chevron">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EB0B710D-E010-4573-9E9E-09BD7D88052B}"/>
                </a:ext>
              </a:extLst>
            </p:cNvPr>
            <p:cNvGrpSpPr/>
            <p:nvPr/>
          </p:nvGrpSpPr>
          <p:grpSpPr>
            <a:xfrm>
              <a:off x="2480420" y="4208895"/>
              <a:ext cx="1116681" cy="1116681"/>
              <a:chOff x="2076341" y="4211240"/>
              <a:chExt cx="1116681" cy="1116681"/>
            </a:xfrm>
          </p:grpSpPr>
          <p:sp>
            <p:nvSpPr>
              <p:cNvPr id="39" name="Oval 38">
                <a:extLst>
                  <a:ext uri="{FF2B5EF4-FFF2-40B4-BE49-F238E27FC236}">
                    <a16:creationId xmlns:a16="http://schemas.microsoft.com/office/drawing/2014/main" id="{7A0B07E8-DFA7-4274-BE47-6C23461D5A5F}"/>
                  </a:ext>
                </a:extLst>
              </p:cNvPr>
              <p:cNvSpPr/>
              <p:nvPr/>
            </p:nvSpPr>
            <p:spPr>
              <a:xfrm>
                <a:off x="2076341" y="4211240"/>
                <a:ext cx="1116681" cy="1116681"/>
              </a:xfrm>
              <a:prstGeom prst="ellipse">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94800F9E-61D9-415E-9170-4160DDA60226}"/>
                  </a:ext>
                </a:extLst>
              </p:cNvPr>
              <p:cNvSpPr txBox="1"/>
              <p:nvPr/>
            </p:nvSpPr>
            <p:spPr>
              <a:xfrm>
                <a:off x="2099785" y="4538746"/>
                <a:ext cx="1069792"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DataFerrett</a:t>
                </a:r>
              </a:p>
              <a:p>
                <a:pPr algn="ctr"/>
                <a:r>
                  <a:rPr lang="en-US" sz="1200" dirty="0">
                    <a:latin typeface="Tahoma" panose="020B0604030504040204" pitchFamily="34" charset="0"/>
                    <a:ea typeface="Tahoma" panose="020B0604030504040204" pitchFamily="34" charset="0"/>
                    <a:cs typeface="Tahoma" panose="020B0604030504040204" pitchFamily="34" charset="0"/>
                  </a:rPr>
                  <a:t>(HTML)</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45" name="TextBox 44">
              <a:extLst>
                <a:ext uri="{FF2B5EF4-FFF2-40B4-BE49-F238E27FC236}">
                  <a16:creationId xmlns:a16="http://schemas.microsoft.com/office/drawing/2014/main" id="{28EAB0B8-9273-40F3-A4A6-7A20382356A8}"/>
                </a:ext>
              </a:extLst>
            </p:cNvPr>
            <p:cNvSpPr txBox="1"/>
            <p:nvPr/>
          </p:nvSpPr>
          <p:spPr>
            <a:xfrm>
              <a:off x="2763685"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1995</a:t>
              </a:r>
            </a:p>
          </p:txBody>
        </p:sp>
        <p:cxnSp>
          <p:nvCxnSpPr>
            <p:cNvPr id="98" name="Straight Connector 97">
              <a:extLst>
                <a:ext uri="{FF2B5EF4-FFF2-40B4-BE49-F238E27FC236}">
                  <a16:creationId xmlns:a16="http://schemas.microsoft.com/office/drawing/2014/main" id="{2F4B52E2-CCEF-4FAE-A6AC-757A667B5DFE}"/>
                </a:ext>
              </a:extLst>
            </p:cNvPr>
            <p:cNvCxnSpPr>
              <a:cxnSpLocks/>
            </p:cNvCxnSpPr>
            <p:nvPr/>
          </p:nvCxnSpPr>
          <p:spPr>
            <a:xfrm flipV="1">
              <a:off x="3038760" y="3833478"/>
              <a:ext cx="0" cy="377762"/>
            </a:xfrm>
            <a:prstGeom prst="line">
              <a:avLst/>
            </a:prstGeom>
            <a:ln w="76200">
              <a:solidFill>
                <a:srgbClr val="F2C43A"/>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D1ED323E-2C5E-4128-828C-27AA557EA6E3}"/>
              </a:ext>
            </a:extLst>
          </p:cNvPr>
          <p:cNvGrpSpPr/>
          <p:nvPr/>
        </p:nvGrpSpPr>
        <p:grpSpPr>
          <a:xfrm>
            <a:off x="5112048" y="2513586"/>
            <a:ext cx="1136884" cy="1780845"/>
            <a:chOff x="4995523" y="2058740"/>
            <a:chExt cx="1136884" cy="1780845"/>
          </a:xfrm>
        </p:grpSpPr>
        <p:cxnSp>
          <p:nvCxnSpPr>
            <p:cNvPr id="113" name="Straight Connector 112">
              <a:extLst>
                <a:ext uri="{FF2B5EF4-FFF2-40B4-BE49-F238E27FC236}">
                  <a16:creationId xmlns:a16="http://schemas.microsoft.com/office/drawing/2014/main" id="{8CE562CE-63F3-40F7-9031-B1F54072860D}"/>
                </a:ext>
              </a:extLst>
            </p:cNvPr>
            <p:cNvCxnSpPr>
              <a:cxnSpLocks/>
            </p:cNvCxnSpPr>
            <p:nvPr/>
          </p:nvCxnSpPr>
          <p:spPr>
            <a:xfrm flipV="1">
              <a:off x="5563965" y="3173902"/>
              <a:ext cx="0" cy="377762"/>
            </a:xfrm>
            <a:prstGeom prst="line">
              <a:avLst/>
            </a:prstGeom>
            <a:ln w="76200">
              <a:solidFill>
                <a:srgbClr val="6F7B91"/>
              </a:solidFill>
            </a:ln>
          </p:spPr>
          <p:style>
            <a:lnRef idx="1">
              <a:schemeClr val="accent1"/>
            </a:lnRef>
            <a:fillRef idx="0">
              <a:schemeClr val="accent1"/>
            </a:fillRef>
            <a:effectRef idx="0">
              <a:schemeClr val="accent1"/>
            </a:effectRef>
            <a:fontRef idx="minor">
              <a:schemeClr val="tx1"/>
            </a:fontRef>
          </p:style>
        </p:cxnSp>
        <p:sp>
          <p:nvSpPr>
            <p:cNvPr id="24" name="Arrow: Chevron 23">
              <a:extLst>
                <a:ext uri="{FF2B5EF4-FFF2-40B4-BE49-F238E27FC236}">
                  <a16:creationId xmlns:a16="http://schemas.microsoft.com/office/drawing/2014/main" id="{862B3A2B-2AD5-454C-84AD-DCD20A9900D9}"/>
                </a:ext>
              </a:extLst>
            </p:cNvPr>
            <p:cNvSpPr/>
            <p:nvPr/>
          </p:nvSpPr>
          <p:spPr>
            <a:xfrm>
              <a:off x="5191819" y="3537914"/>
              <a:ext cx="744293" cy="295564"/>
            </a:xfrm>
            <a:prstGeom prst="chevron">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57">
              <a:extLst>
                <a:ext uri="{FF2B5EF4-FFF2-40B4-BE49-F238E27FC236}">
                  <a16:creationId xmlns:a16="http://schemas.microsoft.com/office/drawing/2014/main" id="{1D8745A4-E1C2-4CCE-B9D5-D1EADAE9B340}"/>
                </a:ext>
              </a:extLst>
            </p:cNvPr>
            <p:cNvGrpSpPr/>
            <p:nvPr/>
          </p:nvGrpSpPr>
          <p:grpSpPr>
            <a:xfrm>
              <a:off x="4995523" y="2058740"/>
              <a:ext cx="1136884" cy="1116681"/>
              <a:chOff x="2066239" y="4211240"/>
              <a:chExt cx="1136884" cy="1116681"/>
            </a:xfrm>
          </p:grpSpPr>
          <p:sp>
            <p:nvSpPr>
              <p:cNvPr id="59" name="Oval 58">
                <a:extLst>
                  <a:ext uri="{FF2B5EF4-FFF2-40B4-BE49-F238E27FC236}">
                    <a16:creationId xmlns:a16="http://schemas.microsoft.com/office/drawing/2014/main" id="{ED43B5BA-CFC1-4D18-9699-594374ED4B6C}"/>
                  </a:ext>
                </a:extLst>
              </p:cNvPr>
              <p:cNvSpPr/>
              <p:nvPr/>
            </p:nvSpPr>
            <p:spPr>
              <a:xfrm>
                <a:off x="2076341" y="4211240"/>
                <a:ext cx="1116681" cy="1116681"/>
              </a:xfrm>
              <a:prstGeom prst="ellipse">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0B7C8598-3B93-4253-A8A2-0B8CFFF85406}"/>
                  </a:ext>
                </a:extLst>
              </p:cNvPr>
              <p:cNvSpPr txBox="1"/>
              <p:nvPr/>
            </p:nvSpPr>
            <p:spPr>
              <a:xfrm>
                <a:off x="2066239" y="4538746"/>
                <a:ext cx="1136884" cy="461665"/>
              </a:xfrm>
              <a:prstGeom prst="rect">
                <a:avLst/>
              </a:prstGeom>
              <a:no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American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FactFinder</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6" name="TextBox 85">
              <a:extLst>
                <a:ext uri="{FF2B5EF4-FFF2-40B4-BE49-F238E27FC236}">
                  <a16:creationId xmlns:a16="http://schemas.microsoft.com/office/drawing/2014/main" id="{7DACB670-C959-4EA5-BFBA-0ABC08593227}"/>
                </a:ext>
              </a:extLst>
            </p:cNvPr>
            <p:cNvSpPr txBox="1"/>
            <p:nvPr/>
          </p:nvSpPr>
          <p:spPr>
            <a:xfrm>
              <a:off x="5288890" y="3531808"/>
              <a:ext cx="582211" cy="307777"/>
            </a:xfrm>
            <a:prstGeom prst="rect">
              <a:avLst/>
            </a:prstGeom>
            <a:noFill/>
          </p:spPr>
          <p:txBody>
            <a:bodyPr wrap="non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1999</a:t>
              </a:r>
            </a:p>
          </p:txBody>
        </p:sp>
      </p:grpSp>
      <p:grpSp>
        <p:nvGrpSpPr>
          <p:cNvPr id="51" name="Group 50">
            <a:extLst>
              <a:ext uri="{FF2B5EF4-FFF2-40B4-BE49-F238E27FC236}">
                <a16:creationId xmlns:a16="http://schemas.microsoft.com/office/drawing/2014/main" id="{16A3DC6B-BC5D-4B35-840C-2FD3ECA5CFA8}"/>
              </a:ext>
            </a:extLst>
          </p:cNvPr>
          <p:cNvGrpSpPr/>
          <p:nvPr/>
        </p:nvGrpSpPr>
        <p:grpSpPr>
          <a:xfrm>
            <a:off x="5955865" y="3986654"/>
            <a:ext cx="1116681" cy="1793768"/>
            <a:chOff x="5863687" y="3531808"/>
            <a:chExt cx="1116681" cy="1793768"/>
          </a:xfrm>
        </p:grpSpPr>
        <p:sp>
          <p:nvSpPr>
            <p:cNvPr id="25" name="Arrow: Chevron 24">
              <a:extLst>
                <a:ext uri="{FF2B5EF4-FFF2-40B4-BE49-F238E27FC236}">
                  <a16:creationId xmlns:a16="http://schemas.microsoft.com/office/drawing/2014/main" id="{86205D7B-6F46-4CE0-9CBA-3201394DC8C5}"/>
                </a:ext>
              </a:extLst>
            </p:cNvPr>
            <p:cNvSpPr/>
            <p:nvPr/>
          </p:nvSpPr>
          <p:spPr>
            <a:xfrm>
              <a:off x="6049881" y="3537914"/>
              <a:ext cx="744293" cy="295564"/>
            </a:xfrm>
            <a:prstGeom prst="chevron">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8500C046-3357-4AC5-95BB-A1B7F84350FE}"/>
                </a:ext>
              </a:extLst>
            </p:cNvPr>
            <p:cNvGrpSpPr/>
            <p:nvPr/>
          </p:nvGrpSpPr>
          <p:grpSpPr>
            <a:xfrm>
              <a:off x="5863687" y="4208895"/>
              <a:ext cx="1116681" cy="1116681"/>
              <a:chOff x="2076341" y="4211240"/>
              <a:chExt cx="1116681" cy="1116681"/>
            </a:xfrm>
          </p:grpSpPr>
          <p:sp>
            <p:nvSpPr>
              <p:cNvPr id="65" name="Oval 64">
                <a:extLst>
                  <a:ext uri="{FF2B5EF4-FFF2-40B4-BE49-F238E27FC236}">
                    <a16:creationId xmlns:a16="http://schemas.microsoft.com/office/drawing/2014/main" id="{3AFF5D48-6F5F-45C1-AE61-E9F44295A2CD}"/>
                  </a:ext>
                </a:extLst>
              </p:cNvPr>
              <p:cNvSpPr/>
              <p:nvPr/>
            </p:nvSpPr>
            <p:spPr>
              <a:xfrm>
                <a:off x="2076341" y="4211240"/>
                <a:ext cx="1116681" cy="1116681"/>
              </a:xfrm>
              <a:prstGeom prst="ellipse">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6" name="TextBox 65">
                <a:extLst>
                  <a:ext uri="{FF2B5EF4-FFF2-40B4-BE49-F238E27FC236}">
                    <a16:creationId xmlns:a16="http://schemas.microsoft.com/office/drawing/2014/main" id="{E2F8D7A3-94C6-46C5-9518-4CE9EDFCD026}"/>
                  </a:ext>
                </a:extLst>
              </p:cNvPr>
              <p:cNvSpPr txBox="1"/>
              <p:nvPr/>
            </p:nvSpPr>
            <p:spPr>
              <a:xfrm>
                <a:off x="2081743" y="4538746"/>
                <a:ext cx="1105876"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DataFerrett</a:t>
                </a:r>
              </a:p>
              <a:p>
                <a:pPr algn="ctr"/>
                <a:r>
                  <a:rPr lang="en-US" sz="1200" dirty="0">
                    <a:latin typeface="Tahoma" panose="020B0604030504040204" pitchFamily="34" charset="0"/>
                    <a:ea typeface="Tahoma" panose="020B0604030504040204" pitchFamily="34" charset="0"/>
                    <a:cs typeface="Tahoma" panose="020B0604030504040204" pitchFamily="34" charset="0"/>
                  </a:rPr>
                  <a:t>(Java)</a:t>
                </a:r>
              </a:p>
            </p:txBody>
          </p:sp>
        </p:grpSp>
        <p:sp>
          <p:nvSpPr>
            <p:cNvPr id="87" name="TextBox 86">
              <a:extLst>
                <a:ext uri="{FF2B5EF4-FFF2-40B4-BE49-F238E27FC236}">
                  <a16:creationId xmlns:a16="http://schemas.microsoft.com/office/drawing/2014/main" id="{9EEEA63D-F37B-439A-AA6E-0AB8DE047084}"/>
                </a:ext>
              </a:extLst>
            </p:cNvPr>
            <p:cNvSpPr txBox="1"/>
            <p:nvPr/>
          </p:nvSpPr>
          <p:spPr>
            <a:xfrm>
              <a:off x="6146952"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1999</a:t>
              </a:r>
            </a:p>
          </p:txBody>
        </p:sp>
        <p:cxnSp>
          <p:nvCxnSpPr>
            <p:cNvPr id="104" name="Straight Connector 103">
              <a:extLst>
                <a:ext uri="{FF2B5EF4-FFF2-40B4-BE49-F238E27FC236}">
                  <a16:creationId xmlns:a16="http://schemas.microsoft.com/office/drawing/2014/main" id="{7941E900-A73C-45ED-909B-190B67D65244}"/>
                </a:ext>
              </a:extLst>
            </p:cNvPr>
            <p:cNvCxnSpPr>
              <a:cxnSpLocks/>
            </p:cNvCxnSpPr>
            <p:nvPr/>
          </p:nvCxnSpPr>
          <p:spPr>
            <a:xfrm flipV="1">
              <a:off x="6422027" y="3833478"/>
              <a:ext cx="0" cy="377762"/>
            </a:xfrm>
            <a:prstGeom prst="line">
              <a:avLst/>
            </a:prstGeom>
            <a:ln w="76200">
              <a:solidFill>
                <a:srgbClr val="8EC9CC"/>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8CD8B58-5917-492E-BE76-4BD70E926363}"/>
              </a:ext>
            </a:extLst>
          </p:cNvPr>
          <p:cNvGrpSpPr/>
          <p:nvPr/>
        </p:nvGrpSpPr>
        <p:grpSpPr>
          <a:xfrm>
            <a:off x="7608468" y="3986654"/>
            <a:ext cx="1116682" cy="1793768"/>
            <a:chOff x="7579810" y="3531808"/>
            <a:chExt cx="1116682" cy="1793768"/>
          </a:xfrm>
        </p:grpSpPr>
        <p:sp>
          <p:nvSpPr>
            <p:cNvPr id="27" name="Arrow: Chevron 26">
              <a:extLst>
                <a:ext uri="{FF2B5EF4-FFF2-40B4-BE49-F238E27FC236}">
                  <a16:creationId xmlns:a16="http://schemas.microsoft.com/office/drawing/2014/main" id="{15832CB3-72F3-45FA-9E1A-94972B905B0A}"/>
                </a:ext>
              </a:extLst>
            </p:cNvPr>
            <p:cNvSpPr/>
            <p:nvPr/>
          </p:nvSpPr>
          <p:spPr>
            <a:xfrm>
              <a:off x="7766005" y="3537914"/>
              <a:ext cx="744293" cy="295564"/>
            </a:xfrm>
            <a:prstGeom prst="chevron">
              <a:avLst/>
            </a:prstGeom>
            <a:solidFill>
              <a:srgbClr val="EB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0" name="Group 69">
              <a:extLst>
                <a:ext uri="{FF2B5EF4-FFF2-40B4-BE49-F238E27FC236}">
                  <a16:creationId xmlns:a16="http://schemas.microsoft.com/office/drawing/2014/main" id="{F8E391C4-1698-45E9-9FAA-574B2FA980BA}"/>
                </a:ext>
              </a:extLst>
            </p:cNvPr>
            <p:cNvGrpSpPr/>
            <p:nvPr/>
          </p:nvGrpSpPr>
          <p:grpSpPr>
            <a:xfrm>
              <a:off x="7579810" y="4208895"/>
              <a:ext cx="1116682" cy="1116681"/>
              <a:chOff x="2076340" y="4211240"/>
              <a:chExt cx="1116682" cy="1116681"/>
            </a:xfrm>
          </p:grpSpPr>
          <p:sp>
            <p:nvSpPr>
              <p:cNvPr id="71" name="Oval 70">
                <a:extLst>
                  <a:ext uri="{FF2B5EF4-FFF2-40B4-BE49-F238E27FC236}">
                    <a16:creationId xmlns:a16="http://schemas.microsoft.com/office/drawing/2014/main" id="{638ADE50-642D-4CDD-BABE-FBE368A2F313}"/>
                  </a:ext>
                </a:extLst>
              </p:cNvPr>
              <p:cNvSpPr/>
              <p:nvPr/>
            </p:nvSpPr>
            <p:spPr>
              <a:xfrm>
                <a:off x="2076341" y="4211240"/>
                <a:ext cx="1116681" cy="1116681"/>
              </a:xfrm>
              <a:prstGeom prst="ellipse">
                <a:avLst/>
              </a:prstGeom>
              <a:solidFill>
                <a:srgbClr val="EB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2" name="TextBox 71">
                <a:extLst>
                  <a:ext uri="{FF2B5EF4-FFF2-40B4-BE49-F238E27FC236}">
                    <a16:creationId xmlns:a16="http://schemas.microsoft.com/office/drawing/2014/main" id="{BDD79BD8-C312-43A0-BFAE-AC5675EE6FDA}"/>
                  </a:ext>
                </a:extLst>
              </p:cNvPr>
              <p:cNvSpPr txBox="1"/>
              <p:nvPr/>
            </p:nvSpPr>
            <p:spPr>
              <a:xfrm>
                <a:off x="2076340" y="4538747"/>
                <a:ext cx="1116682" cy="461665"/>
              </a:xfrm>
              <a:prstGeom prst="rect">
                <a:avLst/>
              </a:prstGeom>
              <a:no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SAIPE</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Table Viewer</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9" name="TextBox 88">
              <a:extLst>
                <a:ext uri="{FF2B5EF4-FFF2-40B4-BE49-F238E27FC236}">
                  <a16:creationId xmlns:a16="http://schemas.microsoft.com/office/drawing/2014/main" id="{173B2053-1E18-466F-A9B7-AF3253EDD6F4}"/>
                </a:ext>
              </a:extLst>
            </p:cNvPr>
            <p:cNvSpPr txBox="1"/>
            <p:nvPr/>
          </p:nvSpPr>
          <p:spPr>
            <a:xfrm>
              <a:off x="7863076" y="3531808"/>
              <a:ext cx="582211" cy="307777"/>
            </a:xfrm>
            <a:prstGeom prst="rect">
              <a:avLst/>
            </a:prstGeom>
            <a:noFill/>
          </p:spPr>
          <p:txBody>
            <a:bodyPr wrap="non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2004</a:t>
              </a:r>
            </a:p>
          </p:txBody>
        </p:sp>
        <p:cxnSp>
          <p:nvCxnSpPr>
            <p:cNvPr id="106" name="Straight Connector 105">
              <a:extLst>
                <a:ext uri="{FF2B5EF4-FFF2-40B4-BE49-F238E27FC236}">
                  <a16:creationId xmlns:a16="http://schemas.microsoft.com/office/drawing/2014/main" id="{6A190319-1BDD-4AD1-AF6D-E9F4A70B18B1}"/>
                </a:ext>
              </a:extLst>
            </p:cNvPr>
            <p:cNvCxnSpPr>
              <a:cxnSpLocks/>
            </p:cNvCxnSpPr>
            <p:nvPr/>
          </p:nvCxnSpPr>
          <p:spPr>
            <a:xfrm flipV="1">
              <a:off x="8138151" y="3833478"/>
              <a:ext cx="0" cy="377762"/>
            </a:xfrm>
            <a:prstGeom prst="line">
              <a:avLst/>
            </a:prstGeom>
            <a:ln w="76200">
              <a:solidFill>
                <a:srgbClr val="EB6C5D"/>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9889F4B9-C853-47AC-AA75-A9A9B8F69774}"/>
              </a:ext>
            </a:extLst>
          </p:cNvPr>
          <p:cNvGrpSpPr/>
          <p:nvPr/>
        </p:nvGrpSpPr>
        <p:grpSpPr>
          <a:xfrm>
            <a:off x="9293636" y="3986654"/>
            <a:ext cx="1116684" cy="1793768"/>
            <a:chOff x="9301337" y="3531808"/>
            <a:chExt cx="1116684" cy="1793768"/>
          </a:xfrm>
        </p:grpSpPr>
        <p:sp>
          <p:nvSpPr>
            <p:cNvPr id="29" name="Arrow: Chevron 28">
              <a:extLst>
                <a:ext uri="{FF2B5EF4-FFF2-40B4-BE49-F238E27FC236}">
                  <a16:creationId xmlns:a16="http://schemas.microsoft.com/office/drawing/2014/main" id="{1DCE3C0A-7EF8-4779-8466-87482A062544}"/>
                </a:ext>
              </a:extLst>
            </p:cNvPr>
            <p:cNvSpPr/>
            <p:nvPr/>
          </p:nvSpPr>
          <p:spPr>
            <a:xfrm>
              <a:off x="9487533" y="3537914"/>
              <a:ext cx="744293" cy="295564"/>
            </a:xfrm>
            <a:prstGeom prst="chevron">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75">
              <a:extLst>
                <a:ext uri="{FF2B5EF4-FFF2-40B4-BE49-F238E27FC236}">
                  <a16:creationId xmlns:a16="http://schemas.microsoft.com/office/drawing/2014/main" id="{6B3EBE8C-6A3E-4BB5-A81E-909FC1CADF34}"/>
                </a:ext>
              </a:extLst>
            </p:cNvPr>
            <p:cNvGrpSpPr/>
            <p:nvPr/>
          </p:nvGrpSpPr>
          <p:grpSpPr>
            <a:xfrm>
              <a:off x="9301337" y="4208895"/>
              <a:ext cx="1116684" cy="1116681"/>
              <a:chOff x="319110" y="4211240"/>
              <a:chExt cx="1116684" cy="1116681"/>
            </a:xfrm>
          </p:grpSpPr>
          <p:sp>
            <p:nvSpPr>
              <p:cNvPr id="77" name="Oval 76">
                <a:extLst>
                  <a:ext uri="{FF2B5EF4-FFF2-40B4-BE49-F238E27FC236}">
                    <a16:creationId xmlns:a16="http://schemas.microsoft.com/office/drawing/2014/main" id="{B90E85E3-83F6-4861-8950-1BA392EBE35A}"/>
                  </a:ext>
                </a:extLst>
              </p:cNvPr>
              <p:cNvSpPr/>
              <p:nvPr/>
            </p:nvSpPr>
            <p:spPr>
              <a:xfrm>
                <a:off x="319112" y="4211240"/>
                <a:ext cx="1116681" cy="1116681"/>
              </a:xfrm>
              <a:prstGeom prst="ellipse">
                <a:avLst/>
              </a:prstGeom>
              <a:solidFill>
                <a:srgbClr val="6F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8" name="TextBox 77">
                <a:extLst>
                  <a:ext uri="{FF2B5EF4-FFF2-40B4-BE49-F238E27FC236}">
                    <a16:creationId xmlns:a16="http://schemas.microsoft.com/office/drawing/2014/main" id="{0CB55F7D-383D-463C-93B0-1B8559778F2A}"/>
                  </a:ext>
                </a:extLst>
              </p:cNvPr>
              <p:cNvSpPr txBox="1"/>
              <p:nvPr/>
            </p:nvSpPr>
            <p:spPr>
              <a:xfrm>
                <a:off x="319110" y="4538750"/>
                <a:ext cx="1116684" cy="461665"/>
              </a:xfrm>
              <a:prstGeom prst="rect">
                <a:avLst/>
              </a:prstGeom>
              <a:no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American FactFinder 2</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1" name="TextBox 90">
              <a:extLst>
                <a:ext uri="{FF2B5EF4-FFF2-40B4-BE49-F238E27FC236}">
                  <a16:creationId xmlns:a16="http://schemas.microsoft.com/office/drawing/2014/main" id="{6BB669E1-CE27-40F5-AD05-EDFE446F006E}"/>
                </a:ext>
              </a:extLst>
            </p:cNvPr>
            <p:cNvSpPr txBox="1"/>
            <p:nvPr/>
          </p:nvSpPr>
          <p:spPr>
            <a:xfrm>
              <a:off x="9584604" y="3531808"/>
              <a:ext cx="582211" cy="307777"/>
            </a:xfrm>
            <a:prstGeom prst="rect">
              <a:avLst/>
            </a:prstGeom>
            <a:noFill/>
          </p:spPr>
          <p:txBody>
            <a:bodyPr wrap="non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2011</a:t>
              </a:r>
            </a:p>
          </p:txBody>
        </p:sp>
        <p:cxnSp>
          <p:nvCxnSpPr>
            <p:cNvPr id="108" name="Straight Connector 107">
              <a:extLst>
                <a:ext uri="{FF2B5EF4-FFF2-40B4-BE49-F238E27FC236}">
                  <a16:creationId xmlns:a16="http://schemas.microsoft.com/office/drawing/2014/main" id="{BF75373F-52E6-47DB-8FB2-CE3EC7404EE2}"/>
                </a:ext>
              </a:extLst>
            </p:cNvPr>
            <p:cNvCxnSpPr>
              <a:cxnSpLocks/>
            </p:cNvCxnSpPr>
            <p:nvPr/>
          </p:nvCxnSpPr>
          <p:spPr>
            <a:xfrm flipV="1">
              <a:off x="9859679" y="3833478"/>
              <a:ext cx="0" cy="377762"/>
            </a:xfrm>
            <a:prstGeom prst="line">
              <a:avLst/>
            </a:prstGeom>
            <a:ln w="76200">
              <a:solidFill>
                <a:srgbClr val="6F7B9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EE777A4-F106-401B-972A-0DAAA23A7BE0}"/>
              </a:ext>
            </a:extLst>
          </p:cNvPr>
          <p:cNvGrpSpPr/>
          <p:nvPr/>
        </p:nvGrpSpPr>
        <p:grpSpPr>
          <a:xfrm>
            <a:off x="10978803" y="3986654"/>
            <a:ext cx="1116681" cy="1793768"/>
            <a:chOff x="11011516" y="3531808"/>
            <a:chExt cx="1116681" cy="1793768"/>
          </a:xfrm>
        </p:grpSpPr>
        <p:sp>
          <p:nvSpPr>
            <p:cNvPr id="31" name="Arrow: Chevron 30">
              <a:extLst>
                <a:ext uri="{FF2B5EF4-FFF2-40B4-BE49-F238E27FC236}">
                  <a16:creationId xmlns:a16="http://schemas.microsoft.com/office/drawing/2014/main" id="{D7565A5D-AEFB-407E-BB47-D20FBBEDBE77}"/>
                </a:ext>
              </a:extLst>
            </p:cNvPr>
            <p:cNvSpPr/>
            <p:nvPr/>
          </p:nvSpPr>
          <p:spPr>
            <a:xfrm>
              <a:off x="11197710" y="3537914"/>
              <a:ext cx="744293" cy="295564"/>
            </a:xfrm>
            <a:prstGeom prst="chevron">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82" name="Group 81">
              <a:extLst>
                <a:ext uri="{FF2B5EF4-FFF2-40B4-BE49-F238E27FC236}">
                  <a16:creationId xmlns:a16="http://schemas.microsoft.com/office/drawing/2014/main" id="{96C57168-0932-479C-B512-C87583BDA35B}"/>
                </a:ext>
              </a:extLst>
            </p:cNvPr>
            <p:cNvGrpSpPr/>
            <p:nvPr/>
          </p:nvGrpSpPr>
          <p:grpSpPr>
            <a:xfrm>
              <a:off x="11011516" y="4208895"/>
              <a:ext cx="1116681" cy="1116681"/>
              <a:chOff x="2076341" y="4211240"/>
              <a:chExt cx="1116681" cy="1116681"/>
            </a:xfrm>
          </p:grpSpPr>
          <p:sp>
            <p:nvSpPr>
              <p:cNvPr id="83" name="Oval 82">
                <a:extLst>
                  <a:ext uri="{FF2B5EF4-FFF2-40B4-BE49-F238E27FC236}">
                    <a16:creationId xmlns:a16="http://schemas.microsoft.com/office/drawing/2014/main" id="{73955948-F1C1-4FEE-AED6-C9986333A10A}"/>
                  </a:ext>
                </a:extLst>
              </p:cNvPr>
              <p:cNvSpPr/>
              <p:nvPr/>
            </p:nvSpPr>
            <p:spPr>
              <a:xfrm>
                <a:off x="2076341" y="4211240"/>
                <a:ext cx="1116681" cy="1116681"/>
              </a:xfrm>
              <a:prstGeom prst="ellipse">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4" name="TextBox 83">
                <a:extLst>
                  <a:ext uri="{FF2B5EF4-FFF2-40B4-BE49-F238E27FC236}">
                    <a16:creationId xmlns:a16="http://schemas.microsoft.com/office/drawing/2014/main" id="{544C7185-E167-4140-84FF-57A9F502AB01}"/>
                  </a:ext>
                </a:extLst>
              </p:cNvPr>
              <p:cNvSpPr txBox="1"/>
              <p:nvPr/>
            </p:nvSpPr>
            <p:spPr>
              <a:xfrm>
                <a:off x="2084298" y="4626396"/>
                <a:ext cx="1100766"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Open API</a:t>
                </a:r>
              </a:p>
            </p:txBody>
          </p:sp>
        </p:grpSp>
        <p:sp>
          <p:nvSpPr>
            <p:cNvPr id="93" name="TextBox 92">
              <a:extLst>
                <a:ext uri="{FF2B5EF4-FFF2-40B4-BE49-F238E27FC236}">
                  <a16:creationId xmlns:a16="http://schemas.microsoft.com/office/drawing/2014/main" id="{32A97D97-19BB-40F4-A26C-29D3998003F6}"/>
                </a:ext>
              </a:extLst>
            </p:cNvPr>
            <p:cNvSpPr txBox="1"/>
            <p:nvPr/>
          </p:nvSpPr>
          <p:spPr>
            <a:xfrm>
              <a:off x="11294781"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2012</a:t>
              </a:r>
            </a:p>
          </p:txBody>
        </p:sp>
        <p:cxnSp>
          <p:nvCxnSpPr>
            <p:cNvPr id="109" name="Straight Connector 108">
              <a:extLst>
                <a:ext uri="{FF2B5EF4-FFF2-40B4-BE49-F238E27FC236}">
                  <a16:creationId xmlns:a16="http://schemas.microsoft.com/office/drawing/2014/main" id="{AEFC2C45-ABB0-4CDC-B094-26FC906C8FF1}"/>
                </a:ext>
              </a:extLst>
            </p:cNvPr>
            <p:cNvCxnSpPr>
              <a:cxnSpLocks/>
            </p:cNvCxnSpPr>
            <p:nvPr/>
          </p:nvCxnSpPr>
          <p:spPr>
            <a:xfrm flipV="1">
              <a:off x="11569856" y="3833478"/>
              <a:ext cx="0" cy="377762"/>
            </a:xfrm>
            <a:prstGeom prst="line">
              <a:avLst/>
            </a:prstGeom>
            <a:ln w="76200">
              <a:solidFill>
                <a:srgbClr val="F2C43A"/>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1E98D41D-05E1-4B21-A836-530A421A48E7}"/>
              </a:ext>
            </a:extLst>
          </p:cNvPr>
          <p:cNvGrpSpPr/>
          <p:nvPr/>
        </p:nvGrpSpPr>
        <p:grpSpPr>
          <a:xfrm>
            <a:off x="10117253" y="2512067"/>
            <a:ext cx="1154620" cy="1782364"/>
            <a:chOff x="10135027" y="2057221"/>
            <a:chExt cx="1154620" cy="1782364"/>
          </a:xfrm>
        </p:grpSpPr>
        <p:sp>
          <p:nvSpPr>
            <p:cNvPr id="30" name="Arrow: Chevron 29">
              <a:extLst>
                <a:ext uri="{FF2B5EF4-FFF2-40B4-BE49-F238E27FC236}">
                  <a16:creationId xmlns:a16="http://schemas.microsoft.com/office/drawing/2014/main" id="{1B956EA4-4256-40F9-84D9-305BFCDDD152}"/>
                </a:ext>
              </a:extLst>
            </p:cNvPr>
            <p:cNvSpPr/>
            <p:nvPr/>
          </p:nvSpPr>
          <p:spPr>
            <a:xfrm>
              <a:off x="10340191" y="3537914"/>
              <a:ext cx="744293" cy="295564"/>
            </a:xfrm>
            <a:prstGeom prst="chevron">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9" name="Group 78">
              <a:extLst>
                <a:ext uri="{FF2B5EF4-FFF2-40B4-BE49-F238E27FC236}">
                  <a16:creationId xmlns:a16="http://schemas.microsoft.com/office/drawing/2014/main" id="{143B3F66-5634-4E63-AAC6-E9DDCE9CEA9A}"/>
                </a:ext>
              </a:extLst>
            </p:cNvPr>
            <p:cNvGrpSpPr/>
            <p:nvPr/>
          </p:nvGrpSpPr>
          <p:grpSpPr>
            <a:xfrm>
              <a:off x="10135027" y="2057221"/>
              <a:ext cx="1154620" cy="1116681"/>
              <a:chOff x="2057371" y="4211240"/>
              <a:chExt cx="1154620" cy="1116681"/>
            </a:xfrm>
          </p:grpSpPr>
          <p:sp>
            <p:nvSpPr>
              <p:cNvPr id="80" name="Oval 79">
                <a:extLst>
                  <a:ext uri="{FF2B5EF4-FFF2-40B4-BE49-F238E27FC236}">
                    <a16:creationId xmlns:a16="http://schemas.microsoft.com/office/drawing/2014/main" id="{C98D2BF8-0E8C-46D4-B7BE-4084374C93B7}"/>
                  </a:ext>
                </a:extLst>
              </p:cNvPr>
              <p:cNvSpPr/>
              <p:nvPr/>
            </p:nvSpPr>
            <p:spPr>
              <a:xfrm>
                <a:off x="2076341" y="4211240"/>
                <a:ext cx="1116681" cy="1116681"/>
              </a:xfrm>
              <a:prstGeom prst="ellipse">
                <a:avLst/>
              </a:prstGeom>
              <a:solidFill>
                <a:srgbClr val="8E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3178B213-BB30-4964-8BFA-8D22FCF703B9}"/>
                  </a:ext>
                </a:extLst>
              </p:cNvPr>
              <p:cNvSpPr txBox="1"/>
              <p:nvPr/>
            </p:nvSpPr>
            <p:spPr>
              <a:xfrm>
                <a:off x="2057371" y="4538747"/>
                <a:ext cx="1154620"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WebMapper &amp;</a:t>
                </a:r>
              </a:p>
              <a:p>
                <a:pPr algn="ctr"/>
                <a:r>
                  <a:rPr lang="en-US" sz="1200" dirty="0">
                    <a:latin typeface="Tahoma" panose="020B0604030504040204" pitchFamily="34" charset="0"/>
                    <a:ea typeface="Tahoma" panose="020B0604030504040204" pitchFamily="34" charset="0"/>
                    <a:cs typeface="Tahoma" panose="020B0604030504040204" pitchFamily="34" charset="0"/>
                  </a:rPr>
                  <a:t>TIGERWeb</a:t>
                </a:r>
              </a:p>
            </p:txBody>
          </p:sp>
        </p:grpSp>
        <p:sp>
          <p:nvSpPr>
            <p:cNvPr id="92" name="TextBox 91">
              <a:extLst>
                <a:ext uri="{FF2B5EF4-FFF2-40B4-BE49-F238E27FC236}">
                  <a16:creationId xmlns:a16="http://schemas.microsoft.com/office/drawing/2014/main" id="{C1C43FA0-D80E-4B5C-A490-7AA555578506}"/>
                </a:ext>
              </a:extLst>
            </p:cNvPr>
            <p:cNvSpPr txBox="1"/>
            <p:nvPr/>
          </p:nvSpPr>
          <p:spPr>
            <a:xfrm>
              <a:off x="10437262"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2012</a:t>
              </a:r>
            </a:p>
          </p:txBody>
        </p:sp>
        <p:cxnSp>
          <p:nvCxnSpPr>
            <p:cNvPr id="110" name="Straight Connector 109">
              <a:extLst>
                <a:ext uri="{FF2B5EF4-FFF2-40B4-BE49-F238E27FC236}">
                  <a16:creationId xmlns:a16="http://schemas.microsoft.com/office/drawing/2014/main" id="{11AB60BA-6D1A-4787-9D7A-E9774EFE1850}"/>
                </a:ext>
              </a:extLst>
            </p:cNvPr>
            <p:cNvCxnSpPr>
              <a:cxnSpLocks/>
            </p:cNvCxnSpPr>
            <p:nvPr/>
          </p:nvCxnSpPr>
          <p:spPr>
            <a:xfrm flipV="1">
              <a:off x="10712337" y="3163681"/>
              <a:ext cx="0" cy="377762"/>
            </a:xfrm>
            <a:prstGeom prst="line">
              <a:avLst/>
            </a:prstGeom>
            <a:ln w="76200">
              <a:solidFill>
                <a:srgbClr val="8EC9C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CDF6199-CD0F-4015-885B-89607FA4F22A}"/>
              </a:ext>
            </a:extLst>
          </p:cNvPr>
          <p:cNvGrpSpPr/>
          <p:nvPr/>
        </p:nvGrpSpPr>
        <p:grpSpPr>
          <a:xfrm>
            <a:off x="8432083" y="2512067"/>
            <a:ext cx="1154620" cy="1782364"/>
            <a:chOff x="8418903" y="2057221"/>
            <a:chExt cx="1154620" cy="1782364"/>
          </a:xfrm>
        </p:grpSpPr>
        <p:sp>
          <p:nvSpPr>
            <p:cNvPr id="28" name="Arrow: Chevron 27">
              <a:extLst>
                <a:ext uri="{FF2B5EF4-FFF2-40B4-BE49-F238E27FC236}">
                  <a16:creationId xmlns:a16="http://schemas.microsoft.com/office/drawing/2014/main" id="{4F27FA6F-440B-4923-A5F9-0A60125B3AC0}"/>
                </a:ext>
              </a:extLst>
            </p:cNvPr>
            <p:cNvSpPr/>
            <p:nvPr/>
          </p:nvSpPr>
          <p:spPr>
            <a:xfrm>
              <a:off x="8624067" y="3537914"/>
              <a:ext cx="744293" cy="295564"/>
            </a:xfrm>
            <a:prstGeom prst="chevron">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id="{BAC7AAEB-5878-49E4-8204-22FF66676A0F}"/>
                </a:ext>
              </a:extLst>
            </p:cNvPr>
            <p:cNvGrpSpPr/>
            <p:nvPr/>
          </p:nvGrpSpPr>
          <p:grpSpPr>
            <a:xfrm>
              <a:off x="8418903" y="2057221"/>
              <a:ext cx="1154620" cy="1116681"/>
              <a:chOff x="2057371" y="4211240"/>
              <a:chExt cx="1154620" cy="1116681"/>
            </a:xfrm>
          </p:grpSpPr>
          <p:sp>
            <p:nvSpPr>
              <p:cNvPr id="74" name="Oval 73">
                <a:extLst>
                  <a:ext uri="{FF2B5EF4-FFF2-40B4-BE49-F238E27FC236}">
                    <a16:creationId xmlns:a16="http://schemas.microsoft.com/office/drawing/2014/main" id="{A879F832-4CE0-4789-8D8D-E0E535CD1763}"/>
                  </a:ext>
                </a:extLst>
              </p:cNvPr>
              <p:cNvSpPr/>
              <p:nvPr/>
            </p:nvSpPr>
            <p:spPr>
              <a:xfrm>
                <a:off x="2076341" y="4211240"/>
                <a:ext cx="1116681" cy="1116681"/>
              </a:xfrm>
              <a:prstGeom prst="ellipse">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5" name="TextBox 74">
                <a:extLst>
                  <a:ext uri="{FF2B5EF4-FFF2-40B4-BE49-F238E27FC236}">
                    <a16:creationId xmlns:a16="http://schemas.microsoft.com/office/drawing/2014/main" id="{78306D90-0166-459B-AFA7-22129B3F8E5C}"/>
                  </a:ext>
                </a:extLst>
              </p:cNvPr>
              <p:cNvSpPr txBox="1"/>
              <p:nvPr/>
            </p:nvSpPr>
            <p:spPr>
              <a:xfrm>
                <a:off x="2057371" y="4354080"/>
                <a:ext cx="1154620" cy="830997"/>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Quarterly Workforce Indicators &amp; </a:t>
                </a:r>
              </a:p>
              <a:p>
                <a:pPr algn="ctr"/>
                <a:r>
                  <a:rPr lang="en-US" sz="1200" dirty="0">
                    <a:latin typeface="Tahoma" panose="020B0604030504040204" pitchFamily="34" charset="0"/>
                    <a:ea typeface="Tahoma" panose="020B0604030504040204" pitchFamily="34" charset="0"/>
                    <a:cs typeface="Tahoma" panose="020B0604030504040204" pitchFamily="34" charset="0"/>
                  </a:rPr>
                  <a:t>On the Map</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90" name="TextBox 89">
              <a:extLst>
                <a:ext uri="{FF2B5EF4-FFF2-40B4-BE49-F238E27FC236}">
                  <a16:creationId xmlns:a16="http://schemas.microsoft.com/office/drawing/2014/main" id="{EEE76D47-4E9E-4DB8-A3B0-739E1193310E}"/>
                </a:ext>
              </a:extLst>
            </p:cNvPr>
            <p:cNvSpPr txBox="1"/>
            <p:nvPr/>
          </p:nvSpPr>
          <p:spPr>
            <a:xfrm>
              <a:off x="8721138"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2006</a:t>
              </a:r>
            </a:p>
          </p:txBody>
        </p:sp>
        <p:cxnSp>
          <p:nvCxnSpPr>
            <p:cNvPr id="107" name="Straight Connector 106">
              <a:extLst>
                <a:ext uri="{FF2B5EF4-FFF2-40B4-BE49-F238E27FC236}">
                  <a16:creationId xmlns:a16="http://schemas.microsoft.com/office/drawing/2014/main" id="{25AC9AD1-4028-4CD9-8434-425F716ABB62}"/>
                </a:ext>
              </a:extLst>
            </p:cNvPr>
            <p:cNvCxnSpPr>
              <a:cxnSpLocks/>
            </p:cNvCxnSpPr>
            <p:nvPr/>
          </p:nvCxnSpPr>
          <p:spPr>
            <a:xfrm flipV="1">
              <a:off x="8996213" y="3154046"/>
              <a:ext cx="0" cy="377762"/>
            </a:xfrm>
            <a:prstGeom prst="line">
              <a:avLst/>
            </a:prstGeom>
            <a:ln w="76200">
              <a:solidFill>
                <a:srgbClr val="A0C6A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6722088-C567-4B21-AC6F-A44FECDFAB9A}"/>
                </a:ext>
              </a:extLst>
            </p:cNvPr>
            <p:cNvCxnSpPr>
              <a:cxnSpLocks/>
            </p:cNvCxnSpPr>
            <p:nvPr/>
          </p:nvCxnSpPr>
          <p:spPr>
            <a:xfrm flipV="1">
              <a:off x="8996213" y="3173902"/>
              <a:ext cx="0" cy="377762"/>
            </a:xfrm>
            <a:prstGeom prst="line">
              <a:avLst/>
            </a:prstGeom>
            <a:ln w="76200">
              <a:solidFill>
                <a:srgbClr val="A0C6A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70E908C-FE8A-40F6-AB31-4DC977FB3153}"/>
              </a:ext>
            </a:extLst>
          </p:cNvPr>
          <p:cNvGrpSpPr/>
          <p:nvPr/>
        </p:nvGrpSpPr>
        <p:grpSpPr>
          <a:xfrm>
            <a:off x="6779479" y="2507479"/>
            <a:ext cx="1122056" cy="1780845"/>
            <a:chOff x="6719061" y="2058740"/>
            <a:chExt cx="1122056" cy="1780845"/>
          </a:xfrm>
        </p:grpSpPr>
        <p:sp>
          <p:nvSpPr>
            <p:cNvPr id="26" name="Arrow: Chevron 25">
              <a:extLst>
                <a:ext uri="{FF2B5EF4-FFF2-40B4-BE49-F238E27FC236}">
                  <a16:creationId xmlns:a16="http://schemas.microsoft.com/office/drawing/2014/main" id="{45C44E7A-1C94-4BE1-B9C2-B3322283DAFD}"/>
                </a:ext>
              </a:extLst>
            </p:cNvPr>
            <p:cNvSpPr/>
            <p:nvPr/>
          </p:nvSpPr>
          <p:spPr>
            <a:xfrm>
              <a:off x="6907943" y="3537914"/>
              <a:ext cx="744293" cy="295564"/>
            </a:xfrm>
            <a:prstGeom prst="chevron">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67" name="Group 66">
              <a:extLst>
                <a:ext uri="{FF2B5EF4-FFF2-40B4-BE49-F238E27FC236}">
                  <a16:creationId xmlns:a16="http://schemas.microsoft.com/office/drawing/2014/main" id="{A3803A83-750B-4098-9E8A-1AFFDC105FB0}"/>
                </a:ext>
              </a:extLst>
            </p:cNvPr>
            <p:cNvGrpSpPr/>
            <p:nvPr/>
          </p:nvGrpSpPr>
          <p:grpSpPr>
            <a:xfrm>
              <a:off x="6719061" y="2058740"/>
              <a:ext cx="1122056" cy="1116681"/>
              <a:chOff x="2073653" y="4211240"/>
              <a:chExt cx="1122056" cy="1116681"/>
            </a:xfrm>
          </p:grpSpPr>
          <p:sp>
            <p:nvSpPr>
              <p:cNvPr id="68" name="Oval 67">
                <a:extLst>
                  <a:ext uri="{FF2B5EF4-FFF2-40B4-BE49-F238E27FC236}">
                    <a16:creationId xmlns:a16="http://schemas.microsoft.com/office/drawing/2014/main" id="{E29B8830-6D1D-458D-AC6F-CA8818014F24}"/>
                  </a:ext>
                </a:extLst>
              </p:cNvPr>
              <p:cNvSpPr/>
              <p:nvPr/>
            </p:nvSpPr>
            <p:spPr>
              <a:xfrm>
                <a:off x="2076341" y="4211240"/>
                <a:ext cx="1116681" cy="1116681"/>
              </a:xfrm>
              <a:prstGeom prst="ellipse">
                <a:avLst/>
              </a:prstGeom>
              <a:solidFill>
                <a:srgbClr val="F2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9" name="TextBox 68">
                <a:extLst>
                  <a:ext uri="{FF2B5EF4-FFF2-40B4-BE49-F238E27FC236}">
                    <a16:creationId xmlns:a16="http://schemas.microsoft.com/office/drawing/2014/main" id="{64A6D2EF-E68F-4217-9734-A58F36A72E09}"/>
                  </a:ext>
                </a:extLst>
              </p:cNvPr>
              <p:cNvSpPr txBox="1"/>
              <p:nvPr/>
            </p:nvSpPr>
            <p:spPr>
              <a:xfrm>
                <a:off x="2073653" y="4631078"/>
                <a:ext cx="1122056" cy="276999"/>
              </a:xfrm>
              <a:prstGeom prst="rect">
                <a:avLst/>
              </a:prstGeom>
              <a:noFill/>
              <a:ln>
                <a:noFill/>
              </a:ln>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QuickFacts</a:t>
                </a:r>
              </a:p>
            </p:txBody>
          </p:sp>
        </p:grpSp>
        <p:sp>
          <p:nvSpPr>
            <p:cNvPr id="88" name="TextBox 87">
              <a:extLst>
                <a:ext uri="{FF2B5EF4-FFF2-40B4-BE49-F238E27FC236}">
                  <a16:creationId xmlns:a16="http://schemas.microsoft.com/office/drawing/2014/main" id="{A68B6B0A-12EB-40DD-B59F-CD718F0B5F9B}"/>
                </a:ext>
              </a:extLst>
            </p:cNvPr>
            <p:cNvSpPr txBox="1"/>
            <p:nvPr/>
          </p:nvSpPr>
          <p:spPr>
            <a:xfrm>
              <a:off x="7005014"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2000</a:t>
              </a:r>
            </a:p>
          </p:txBody>
        </p:sp>
        <p:cxnSp>
          <p:nvCxnSpPr>
            <p:cNvPr id="112" name="Straight Connector 111">
              <a:extLst>
                <a:ext uri="{FF2B5EF4-FFF2-40B4-BE49-F238E27FC236}">
                  <a16:creationId xmlns:a16="http://schemas.microsoft.com/office/drawing/2014/main" id="{F5E1E63B-3409-4AA9-8AE2-8B4EBF002522}"/>
                </a:ext>
              </a:extLst>
            </p:cNvPr>
            <p:cNvCxnSpPr>
              <a:cxnSpLocks/>
            </p:cNvCxnSpPr>
            <p:nvPr/>
          </p:nvCxnSpPr>
          <p:spPr>
            <a:xfrm flipV="1">
              <a:off x="7280089" y="3154046"/>
              <a:ext cx="0" cy="377762"/>
            </a:xfrm>
            <a:prstGeom prst="line">
              <a:avLst/>
            </a:prstGeom>
            <a:ln w="76200">
              <a:solidFill>
                <a:srgbClr val="F2C43A"/>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ABD91FB-7B35-4169-B39C-6331BA538E0A}"/>
              </a:ext>
            </a:extLst>
          </p:cNvPr>
          <p:cNvGrpSpPr/>
          <p:nvPr/>
        </p:nvGrpSpPr>
        <p:grpSpPr>
          <a:xfrm>
            <a:off x="4288434" y="3986654"/>
            <a:ext cx="1116681" cy="1793768"/>
            <a:chOff x="4147563" y="3531808"/>
            <a:chExt cx="1116681" cy="1793768"/>
          </a:xfrm>
        </p:grpSpPr>
        <p:sp>
          <p:nvSpPr>
            <p:cNvPr id="9" name="Arrow: Chevron 8">
              <a:extLst>
                <a:ext uri="{FF2B5EF4-FFF2-40B4-BE49-F238E27FC236}">
                  <a16:creationId xmlns:a16="http://schemas.microsoft.com/office/drawing/2014/main" id="{BF9C9286-3AC7-4F9C-B437-DDDF6D9E1AE0}"/>
                </a:ext>
              </a:extLst>
            </p:cNvPr>
            <p:cNvSpPr/>
            <p:nvPr/>
          </p:nvSpPr>
          <p:spPr>
            <a:xfrm>
              <a:off x="4333757" y="3537914"/>
              <a:ext cx="744293" cy="295564"/>
            </a:xfrm>
            <a:prstGeom prst="chevron">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E31A004E-A43D-41FE-9F8A-48FCC88C1BA1}"/>
                </a:ext>
              </a:extLst>
            </p:cNvPr>
            <p:cNvGrpSpPr/>
            <p:nvPr/>
          </p:nvGrpSpPr>
          <p:grpSpPr>
            <a:xfrm>
              <a:off x="4147563" y="4208895"/>
              <a:ext cx="1116681" cy="1116681"/>
              <a:chOff x="2076341" y="4211240"/>
              <a:chExt cx="1116681" cy="1116681"/>
            </a:xfrm>
          </p:grpSpPr>
          <p:sp>
            <p:nvSpPr>
              <p:cNvPr id="56" name="Oval 55">
                <a:extLst>
                  <a:ext uri="{FF2B5EF4-FFF2-40B4-BE49-F238E27FC236}">
                    <a16:creationId xmlns:a16="http://schemas.microsoft.com/office/drawing/2014/main" id="{C92E995C-8E29-4B45-AE6B-C239CCE9AF3C}"/>
                  </a:ext>
                </a:extLst>
              </p:cNvPr>
              <p:cNvSpPr/>
              <p:nvPr/>
            </p:nvSpPr>
            <p:spPr>
              <a:xfrm>
                <a:off x="2076341" y="4211240"/>
                <a:ext cx="1116681" cy="1116681"/>
              </a:xfrm>
              <a:prstGeom prst="ellipse">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504DAE97-7046-4E15-B8E5-0B46ED936737}"/>
                  </a:ext>
                </a:extLst>
              </p:cNvPr>
              <p:cNvSpPr txBox="1"/>
              <p:nvPr/>
            </p:nvSpPr>
            <p:spPr>
              <a:xfrm>
                <a:off x="2083755" y="4626397"/>
                <a:ext cx="1101852"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PopClock</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85" name="TextBox 84">
              <a:extLst>
                <a:ext uri="{FF2B5EF4-FFF2-40B4-BE49-F238E27FC236}">
                  <a16:creationId xmlns:a16="http://schemas.microsoft.com/office/drawing/2014/main" id="{5574EA2D-AB04-47C1-931B-A1405ED748DE}"/>
                </a:ext>
              </a:extLst>
            </p:cNvPr>
            <p:cNvSpPr txBox="1"/>
            <p:nvPr/>
          </p:nvSpPr>
          <p:spPr>
            <a:xfrm>
              <a:off x="4430828" y="3531808"/>
              <a:ext cx="582211"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1997</a:t>
              </a:r>
            </a:p>
          </p:txBody>
        </p:sp>
        <p:cxnSp>
          <p:nvCxnSpPr>
            <p:cNvPr id="100" name="Straight Connector 99">
              <a:extLst>
                <a:ext uri="{FF2B5EF4-FFF2-40B4-BE49-F238E27FC236}">
                  <a16:creationId xmlns:a16="http://schemas.microsoft.com/office/drawing/2014/main" id="{4E1F2E84-9B9E-423A-8294-608204D23595}"/>
                </a:ext>
              </a:extLst>
            </p:cNvPr>
            <p:cNvCxnSpPr>
              <a:cxnSpLocks/>
            </p:cNvCxnSpPr>
            <p:nvPr/>
          </p:nvCxnSpPr>
          <p:spPr>
            <a:xfrm flipV="1">
              <a:off x="4704597" y="3833478"/>
              <a:ext cx="0" cy="377762"/>
            </a:xfrm>
            <a:prstGeom prst="line">
              <a:avLst/>
            </a:prstGeom>
            <a:ln w="76200">
              <a:solidFill>
                <a:srgbClr val="A0C6A3"/>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C6827A5-D39C-41CF-A2DE-42C302C50906}"/>
              </a:ext>
            </a:extLst>
          </p:cNvPr>
          <p:cNvGrpSpPr/>
          <p:nvPr/>
        </p:nvGrpSpPr>
        <p:grpSpPr>
          <a:xfrm>
            <a:off x="3464820" y="2513586"/>
            <a:ext cx="1116681" cy="1780845"/>
            <a:chOff x="3289501" y="2058740"/>
            <a:chExt cx="1116681" cy="1780845"/>
          </a:xfrm>
        </p:grpSpPr>
        <p:sp>
          <p:nvSpPr>
            <p:cNvPr id="8" name="Arrow: Chevron 7">
              <a:extLst>
                <a:ext uri="{FF2B5EF4-FFF2-40B4-BE49-F238E27FC236}">
                  <a16:creationId xmlns:a16="http://schemas.microsoft.com/office/drawing/2014/main" id="{9CE04140-5FF3-4953-95AC-54CC12EECFFC}"/>
                </a:ext>
              </a:extLst>
            </p:cNvPr>
            <p:cNvSpPr/>
            <p:nvPr/>
          </p:nvSpPr>
          <p:spPr>
            <a:xfrm>
              <a:off x="3475695" y="3537914"/>
              <a:ext cx="744293" cy="295564"/>
            </a:xfrm>
            <a:prstGeom prst="chevron">
              <a:avLst/>
            </a:prstGeom>
            <a:solidFill>
              <a:srgbClr val="EB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8" name="Group 47">
              <a:extLst>
                <a:ext uri="{FF2B5EF4-FFF2-40B4-BE49-F238E27FC236}">
                  <a16:creationId xmlns:a16="http://schemas.microsoft.com/office/drawing/2014/main" id="{E70C22FC-7CBE-4F38-9190-59A8EBC32AF0}"/>
                </a:ext>
              </a:extLst>
            </p:cNvPr>
            <p:cNvGrpSpPr/>
            <p:nvPr/>
          </p:nvGrpSpPr>
          <p:grpSpPr>
            <a:xfrm>
              <a:off x="3289501" y="2058740"/>
              <a:ext cx="1116681" cy="1116681"/>
              <a:chOff x="2076341" y="4211240"/>
              <a:chExt cx="1116681" cy="1116681"/>
            </a:xfrm>
          </p:grpSpPr>
          <p:sp>
            <p:nvSpPr>
              <p:cNvPr id="49" name="Oval 48">
                <a:extLst>
                  <a:ext uri="{FF2B5EF4-FFF2-40B4-BE49-F238E27FC236}">
                    <a16:creationId xmlns:a16="http://schemas.microsoft.com/office/drawing/2014/main" id="{91B279C2-CBD9-42F9-903C-E04FD4B21BA2}"/>
                  </a:ext>
                </a:extLst>
              </p:cNvPr>
              <p:cNvSpPr/>
              <p:nvPr/>
            </p:nvSpPr>
            <p:spPr>
              <a:xfrm>
                <a:off x="2076341" y="4211240"/>
                <a:ext cx="1116681" cy="1116681"/>
              </a:xfrm>
              <a:prstGeom prst="ellipse">
                <a:avLst/>
              </a:prstGeom>
              <a:solidFill>
                <a:srgbClr val="EB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a16="http://schemas.microsoft.com/office/drawing/2014/main" id="{48D28572-A1B7-46B3-88AE-E20C6A14F682}"/>
                  </a:ext>
                </a:extLst>
              </p:cNvPr>
              <p:cNvSpPr txBox="1"/>
              <p:nvPr/>
            </p:nvSpPr>
            <p:spPr>
              <a:xfrm>
                <a:off x="2076341" y="4441029"/>
                <a:ext cx="1116680" cy="646331"/>
              </a:xfrm>
              <a:prstGeom prst="rect">
                <a:avLst/>
              </a:prstGeom>
              <a:no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CenStats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(USA Counties)</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54" name="TextBox 53">
              <a:extLst>
                <a:ext uri="{FF2B5EF4-FFF2-40B4-BE49-F238E27FC236}">
                  <a16:creationId xmlns:a16="http://schemas.microsoft.com/office/drawing/2014/main" id="{543E4582-CC17-4FB0-B7F5-7F96E762FFB0}"/>
                </a:ext>
              </a:extLst>
            </p:cNvPr>
            <p:cNvSpPr txBox="1"/>
            <p:nvPr/>
          </p:nvSpPr>
          <p:spPr>
            <a:xfrm>
              <a:off x="3572766" y="3531808"/>
              <a:ext cx="582211" cy="307777"/>
            </a:xfrm>
            <a:prstGeom prst="rect">
              <a:avLst/>
            </a:prstGeom>
            <a:noFill/>
          </p:spPr>
          <p:txBody>
            <a:bodyPr wrap="non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1996</a:t>
              </a:r>
            </a:p>
          </p:txBody>
        </p:sp>
        <p:cxnSp>
          <p:nvCxnSpPr>
            <p:cNvPr id="99" name="Straight Connector 98">
              <a:extLst>
                <a:ext uri="{FF2B5EF4-FFF2-40B4-BE49-F238E27FC236}">
                  <a16:creationId xmlns:a16="http://schemas.microsoft.com/office/drawing/2014/main" id="{D41D9687-8621-4C61-8271-DC3C709EE52E}"/>
                </a:ext>
              </a:extLst>
            </p:cNvPr>
            <p:cNvCxnSpPr>
              <a:cxnSpLocks/>
            </p:cNvCxnSpPr>
            <p:nvPr/>
          </p:nvCxnSpPr>
          <p:spPr>
            <a:xfrm flipV="1">
              <a:off x="3847841" y="3154046"/>
              <a:ext cx="0" cy="377762"/>
            </a:xfrm>
            <a:prstGeom prst="line">
              <a:avLst/>
            </a:prstGeom>
            <a:ln w="76200">
              <a:solidFill>
                <a:srgbClr val="EB6C5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6449F5-9D1C-4B8E-A1BF-6217B9CBD3BF}"/>
                </a:ext>
              </a:extLst>
            </p:cNvPr>
            <p:cNvCxnSpPr>
              <a:cxnSpLocks/>
            </p:cNvCxnSpPr>
            <p:nvPr/>
          </p:nvCxnSpPr>
          <p:spPr>
            <a:xfrm flipV="1">
              <a:off x="3847841" y="3163681"/>
              <a:ext cx="0" cy="377762"/>
            </a:xfrm>
            <a:prstGeom prst="line">
              <a:avLst/>
            </a:prstGeom>
            <a:ln w="76200">
              <a:solidFill>
                <a:srgbClr val="EB6C5D"/>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FA2B87DD-9E6C-4091-ADE3-22457ED17A97}"/>
              </a:ext>
            </a:extLst>
          </p:cNvPr>
          <p:cNvGrpSpPr/>
          <p:nvPr/>
        </p:nvGrpSpPr>
        <p:grpSpPr>
          <a:xfrm>
            <a:off x="146126" y="2512067"/>
            <a:ext cx="1116681" cy="1782364"/>
            <a:chOff x="8437873" y="2057221"/>
            <a:chExt cx="1116681" cy="1782364"/>
          </a:xfrm>
        </p:grpSpPr>
        <p:sp>
          <p:nvSpPr>
            <p:cNvPr id="118" name="Arrow: Chevron 117">
              <a:extLst>
                <a:ext uri="{FF2B5EF4-FFF2-40B4-BE49-F238E27FC236}">
                  <a16:creationId xmlns:a16="http://schemas.microsoft.com/office/drawing/2014/main" id="{8BC5EC99-9BA8-46AD-BE1F-843C394045B8}"/>
                </a:ext>
              </a:extLst>
            </p:cNvPr>
            <p:cNvSpPr/>
            <p:nvPr/>
          </p:nvSpPr>
          <p:spPr>
            <a:xfrm>
              <a:off x="8624067" y="3537914"/>
              <a:ext cx="744293" cy="295564"/>
            </a:xfrm>
            <a:prstGeom prst="chevron">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19" name="Group 118">
              <a:extLst>
                <a:ext uri="{FF2B5EF4-FFF2-40B4-BE49-F238E27FC236}">
                  <a16:creationId xmlns:a16="http://schemas.microsoft.com/office/drawing/2014/main" id="{E9D5B74A-43FC-4164-B324-6F7326725078}"/>
                </a:ext>
              </a:extLst>
            </p:cNvPr>
            <p:cNvGrpSpPr/>
            <p:nvPr/>
          </p:nvGrpSpPr>
          <p:grpSpPr>
            <a:xfrm>
              <a:off x="8437873" y="2057221"/>
              <a:ext cx="1116681" cy="1116681"/>
              <a:chOff x="2076341" y="4211240"/>
              <a:chExt cx="1116681" cy="1116681"/>
            </a:xfrm>
          </p:grpSpPr>
          <p:sp>
            <p:nvSpPr>
              <p:cNvPr id="123" name="Oval 122">
                <a:extLst>
                  <a:ext uri="{FF2B5EF4-FFF2-40B4-BE49-F238E27FC236}">
                    <a16:creationId xmlns:a16="http://schemas.microsoft.com/office/drawing/2014/main" id="{56934912-687E-4ED6-AE11-8BBD5DF0FD92}"/>
                  </a:ext>
                </a:extLst>
              </p:cNvPr>
              <p:cNvSpPr/>
              <p:nvPr/>
            </p:nvSpPr>
            <p:spPr>
              <a:xfrm>
                <a:off x="2076341" y="4211240"/>
                <a:ext cx="1116681" cy="1116681"/>
              </a:xfrm>
              <a:prstGeom prst="ellipse">
                <a:avLst/>
              </a:prstGeom>
              <a:solidFill>
                <a:srgbClr val="A0C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4" name="TextBox 123">
                <a:extLst>
                  <a:ext uri="{FF2B5EF4-FFF2-40B4-BE49-F238E27FC236}">
                    <a16:creationId xmlns:a16="http://schemas.microsoft.com/office/drawing/2014/main" id="{A10D4081-3651-4294-91B3-B716F3315FA2}"/>
                  </a:ext>
                </a:extLst>
              </p:cNvPr>
              <p:cNvSpPr txBox="1"/>
              <p:nvPr/>
            </p:nvSpPr>
            <p:spPr>
              <a:xfrm>
                <a:off x="2076341" y="4632597"/>
                <a:ext cx="1116680"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Census.gov</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20" name="TextBox 119">
              <a:extLst>
                <a:ext uri="{FF2B5EF4-FFF2-40B4-BE49-F238E27FC236}">
                  <a16:creationId xmlns:a16="http://schemas.microsoft.com/office/drawing/2014/main" id="{58EBD8FA-3128-4A32-8F2C-03B97623D7BA}"/>
                </a:ext>
              </a:extLst>
            </p:cNvPr>
            <p:cNvSpPr txBox="1"/>
            <p:nvPr/>
          </p:nvSpPr>
          <p:spPr>
            <a:xfrm>
              <a:off x="8721138" y="3531808"/>
              <a:ext cx="575799"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1994</a:t>
              </a:r>
            </a:p>
          </p:txBody>
        </p:sp>
        <p:cxnSp>
          <p:nvCxnSpPr>
            <p:cNvPr id="121" name="Straight Connector 120">
              <a:extLst>
                <a:ext uri="{FF2B5EF4-FFF2-40B4-BE49-F238E27FC236}">
                  <a16:creationId xmlns:a16="http://schemas.microsoft.com/office/drawing/2014/main" id="{66B8B651-0EAC-42D6-9B3B-2121F32E84FD}"/>
                </a:ext>
              </a:extLst>
            </p:cNvPr>
            <p:cNvCxnSpPr>
              <a:cxnSpLocks/>
            </p:cNvCxnSpPr>
            <p:nvPr/>
          </p:nvCxnSpPr>
          <p:spPr>
            <a:xfrm flipV="1">
              <a:off x="8996213" y="3154046"/>
              <a:ext cx="0" cy="377762"/>
            </a:xfrm>
            <a:prstGeom prst="line">
              <a:avLst/>
            </a:prstGeom>
            <a:ln w="76200">
              <a:solidFill>
                <a:srgbClr val="A0C6A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B8C4D64-8BC1-49B8-AD95-B1A72B72DCBE}"/>
                </a:ext>
              </a:extLst>
            </p:cNvPr>
            <p:cNvCxnSpPr>
              <a:cxnSpLocks/>
            </p:cNvCxnSpPr>
            <p:nvPr/>
          </p:nvCxnSpPr>
          <p:spPr>
            <a:xfrm flipV="1">
              <a:off x="8996213" y="3173902"/>
              <a:ext cx="0" cy="377762"/>
            </a:xfrm>
            <a:prstGeom prst="line">
              <a:avLst/>
            </a:prstGeom>
            <a:ln w="76200">
              <a:solidFill>
                <a:srgbClr val="A0C6A3"/>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10"/>
          <p:cNvSpPr>
            <a:spLocks noGrp="1"/>
          </p:cNvSpPr>
          <p:nvPr>
            <p:ph type="sldNum" sz="quarter" idx="12"/>
          </p:nvPr>
        </p:nvSpPr>
        <p:spPr/>
        <p:txBody>
          <a:bodyPr/>
          <a:lstStyle/>
          <a:p>
            <a:fld id="{03AE04C5-3085-4F64-BC65-54FE2DBF6EB1}" type="slidenum">
              <a:rPr lang="en-US" smtClean="0"/>
              <a:pPr/>
              <a:t>6</a:t>
            </a:fld>
            <a:endParaRPr lang="en-US"/>
          </a:p>
        </p:txBody>
      </p:sp>
      <p:pic>
        <p:nvPicPr>
          <p:cNvPr id="13" name="Picture 12"/>
          <p:cNvPicPr>
            <a:picLocks noChangeAspect="1"/>
          </p:cNvPicPr>
          <p:nvPr/>
        </p:nvPicPr>
        <p:blipFill>
          <a:blip r:embed="rId3"/>
          <a:stretch>
            <a:fillRect/>
          </a:stretch>
        </p:blipFill>
        <p:spPr>
          <a:xfrm>
            <a:off x="8974878" y="170142"/>
            <a:ext cx="2786674" cy="1875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068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Enterprise Dissemination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4000" dirty="0" smtClean="0"/>
              <a:t>Streamline user access to data</a:t>
            </a:r>
          </a:p>
          <a:p>
            <a:pPr>
              <a:buFont typeface="Wingdings" panose="05000000000000000000" pitchFamily="2" charset="2"/>
              <a:buChar char="ü"/>
            </a:pPr>
            <a:r>
              <a:rPr lang="en-US" sz="4000" dirty="0" smtClean="0"/>
              <a:t>Maintain the best of our current tools </a:t>
            </a:r>
          </a:p>
          <a:p>
            <a:pPr>
              <a:buFont typeface="Wingdings" panose="05000000000000000000" pitchFamily="2" charset="2"/>
              <a:buChar char="ü"/>
            </a:pPr>
            <a:r>
              <a:rPr lang="en-US" sz="4000" dirty="0" smtClean="0"/>
              <a:t>Reduce redundancies and operational costs</a:t>
            </a:r>
          </a:p>
          <a:p>
            <a:pPr>
              <a:buFont typeface="Wingdings" panose="05000000000000000000" pitchFamily="2" charset="2"/>
              <a:buChar char="ü"/>
            </a:pPr>
            <a:r>
              <a:rPr lang="en-US" sz="4000" dirty="0" smtClean="0"/>
              <a:t>Provide greater access to Census Bureau API</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7</a:t>
            </a:fld>
            <a:endParaRPr lang="en-US"/>
          </a:p>
        </p:txBody>
      </p:sp>
    </p:spTree>
    <p:extLst>
      <p:ext uri="{BB962C8B-B14F-4D97-AF65-F5344CB8AC3E}">
        <p14:creationId xmlns:p14="http://schemas.microsoft.com/office/powerpoint/2010/main" val="202639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163"/>
            <a:ext cx="10515600" cy="1325563"/>
          </a:xfrm>
        </p:spPr>
        <p:txBody>
          <a:bodyPr/>
          <a:lstStyle/>
          <a:p>
            <a:r>
              <a:rPr lang="en-US" dirty="0" smtClean="0"/>
              <a:t>Moving from Before to After</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8</a:t>
            </a:fld>
            <a:endParaRPr lang="en-US"/>
          </a:p>
        </p:txBody>
      </p:sp>
      <p:pic>
        <p:nvPicPr>
          <p:cNvPr id="3" name="Picture 2"/>
          <p:cNvPicPr>
            <a:picLocks noChangeAspect="1"/>
          </p:cNvPicPr>
          <p:nvPr/>
        </p:nvPicPr>
        <p:blipFill>
          <a:blip r:embed="rId3"/>
          <a:stretch>
            <a:fillRect/>
          </a:stretch>
        </p:blipFill>
        <p:spPr>
          <a:xfrm>
            <a:off x="590727" y="1395726"/>
            <a:ext cx="5596713" cy="2793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6187440" y="3865162"/>
            <a:ext cx="5557952" cy="2856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026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7735" y="1278"/>
            <a:ext cx="4694865" cy="6856722"/>
          </a:xfrm>
          <a:prstGeom prst="rect">
            <a:avLst/>
          </a:prstGeom>
          <a:ln w="3175">
            <a:solidFill>
              <a:schemeClr val="tx1"/>
            </a:solidFill>
          </a:ln>
        </p:spPr>
      </p:pic>
      <p:sp>
        <p:nvSpPr>
          <p:cNvPr id="2" name="Title 1"/>
          <p:cNvSpPr>
            <a:spLocks noGrp="1"/>
          </p:cNvSpPr>
          <p:nvPr>
            <p:ph type="title"/>
          </p:nvPr>
        </p:nvSpPr>
        <p:spPr>
          <a:xfrm>
            <a:off x="76200" y="76200"/>
            <a:ext cx="4495800" cy="3581400"/>
          </a:xfrm>
        </p:spPr>
        <p:txBody>
          <a:bodyPr>
            <a:normAutofit/>
          </a:bodyPr>
          <a:lstStyle/>
          <a:p>
            <a:r>
              <a:rPr lang="en-US" dirty="0" smtClean="0"/>
              <a:t>The New Dissemination Platform: </a:t>
            </a:r>
            <a:br>
              <a:rPr lang="en-US" dirty="0" smtClean="0"/>
            </a:br>
            <a:r>
              <a:rPr lang="en-US" dirty="0" smtClean="0"/>
              <a:t/>
            </a:r>
            <a:br>
              <a:rPr lang="en-US" dirty="0" smtClean="0"/>
            </a:br>
            <a:r>
              <a:rPr lang="en-US" dirty="0" smtClean="0"/>
              <a:t>How It All Works</a:t>
            </a:r>
            <a:endParaRPr lang="en-US" dirty="0"/>
          </a:p>
        </p:txBody>
      </p:sp>
      <p:sp>
        <p:nvSpPr>
          <p:cNvPr id="3" name="Slide Number Placeholder 2"/>
          <p:cNvSpPr>
            <a:spLocks noGrp="1"/>
          </p:cNvSpPr>
          <p:nvPr>
            <p:ph type="sldNum" sz="quarter" idx="12"/>
          </p:nvPr>
        </p:nvSpPr>
        <p:spPr/>
        <p:txBody>
          <a:bodyPr/>
          <a:lstStyle/>
          <a:p>
            <a:fld id="{03AE04C5-3085-4F64-BC65-54FE2DBF6EB1}" type="slidenum">
              <a:rPr lang="en-US" smtClean="0"/>
              <a:pPr/>
              <a:t>9</a:t>
            </a:fld>
            <a:endParaRPr lang="en-US"/>
          </a:p>
        </p:txBody>
      </p:sp>
    </p:spTree>
    <p:extLst>
      <p:ext uri="{BB962C8B-B14F-4D97-AF65-F5344CB8AC3E}">
        <p14:creationId xmlns:p14="http://schemas.microsoft.com/office/powerpoint/2010/main" val="2108394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Standard Widescreen Template March 2018</Template>
  <TotalTime>1295</TotalTime>
  <Words>1535</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Gotham Black</vt:lpstr>
      <vt:lpstr>Tahoma</vt:lpstr>
      <vt:lpstr>Verdana</vt:lpstr>
      <vt:lpstr>Wingdings</vt:lpstr>
      <vt:lpstr>Office Theme</vt:lpstr>
      <vt:lpstr>The Future of Data Dissemination  at the U.S. Census Bureau</vt:lpstr>
      <vt:lpstr>Census Bureau Mission and Vision</vt:lpstr>
      <vt:lpstr>The Census Bureau has lots of data.</vt:lpstr>
      <vt:lpstr>And, the Census Bureau has lots of tools for disseminating its data.</vt:lpstr>
      <vt:lpstr>But, Census.gov overwhelms users.</vt:lpstr>
      <vt:lpstr>Census Bureau Online History</vt:lpstr>
      <vt:lpstr>Solution: Enterprise Dissemination</vt:lpstr>
      <vt:lpstr>Moving from Before to After</vt:lpstr>
      <vt:lpstr>The New Dissemination Platform:   How It All Works</vt:lpstr>
      <vt:lpstr>PowerPoint Presentation</vt:lpstr>
      <vt:lpstr>The Preview Site: data.census.gov</vt:lpstr>
      <vt:lpstr>Email us your thoughts: cedsci.feedback@census.gov</vt:lpstr>
      <vt:lpstr>Questions/Feedback?</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Dissemination at the Census Bureau</dc:title>
  <dc:creator>Allyson R Burleson Gibson (CENSUS/DITD FED)</dc:creator>
  <cp:lastModifiedBy>Robert D Chestnut (CENSUS/DITD FED)</cp:lastModifiedBy>
  <cp:revision>83</cp:revision>
  <cp:lastPrinted>2018-09-10T14:02:41Z</cp:lastPrinted>
  <dcterms:created xsi:type="dcterms:W3CDTF">2018-07-02T20:50:08Z</dcterms:created>
  <dcterms:modified xsi:type="dcterms:W3CDTF">2018-09-25T11:29:05Z</dcterms:modified>
</cp:coreProperties>
</file>